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60" r:id="rId5"/>
    <p:sldId id="264" r:id="rId6"/>
    <p:sldId id="265" r:id="rId7"/>
    <p:sldId id="266" r:id="rId8"/>
    <p:sldId id="267" r:id="rId9"/>
    <p:sldId id="284" r:id="rId10"/>
    <p:sldId id="285" r:id="rId11"/>
    <p:sldId id="286" r:id="rId12"/>
    <p:sldId id="287" r:id="rId13"/>
    <p:sldId id="288" r:id="rId14"/>
    <p:sldId id="289" r:id="rId15"/>
    <p:sldId id="277" r:id="rId16"/>
    <p:sldId id="283" r:id="rId17"/>
    <p:sldId id="278" r:id="rId18"/>
    <p:sldId id="282" r:id="rId19"/>
  </p:sldIdLst>
  <p:sldSz cx="9144000" cy="5143500" type="screen16x9"/>
  <p:notesSz cx="9313863" cy="71723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BCB"/>
    <a:srgbClr val="E7E7E7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134" d="100"/>
          <a:sy n="134" d="100"/>
        </p:scale>
        <p:origin x="990" y="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36007" cy="358616"/>
          </a:xfrm>
          <a:prstGeom prst="rect">
            <a:avLst/>
          </a:prstGeom>
        </p:spPr>
        <p:txBody>
          <a:bodyPr vert="horz" lIns="105508" tIns="52754" rIns="105508" bIns="52754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6240" y="2"/>
            <a:ext cx="4036007" cy="358616"/>
          </a:xfrm>
          <a:prstGeom prst="rect">
            <a:avLst/>
          </a:prstGeom>
        </p:spPr>
        <p:txBody>
          <a:bodyPr vert="horz" lIns="105508" tIns="52754" rIns="105508" bIns="52754" rtlCol="0"/>
          <a:lstStyle>
            <a:lvl1pPr algn="r">
              <a:defRPr sz="1400"/>
            </a:lvl1pPr>
          </a:lstStyle>
          <a:p>
            <a:fld id="{B2BD8237-2427-4F7A-B200-8052C7B3C917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05075" y="896938"/>
            <a:ext cx="4303713" cy="2420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5508" tIns="52754" rIns="105508" bIns="527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1387" y="3451128"/>
            <a:ext cx="7451090" cy="2824657"/>
          </a:xfrm>
          <a:prstGeom prst="rect">
            <a:avLst/>
          </a:prstGeom>
        </p:spPr>
        <p:txBody>
          <a:bodyPr vert="horz" lIns="105508" tIns="52754" rIns="105508" bIns="5275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813710"/>
            <a:ext cx="4036007" cy="358616"/>
          </a:xfrm>
          <a:prstGeom prst="rect">
            <a:avLst/>
          </a:prstGeom>
        </p:spPr>
        <p:txBody>
          <a:bodyPr vert="horz" lIns="105508" tIns="52754" rIns="105508" bIns="52754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6240" y="6813710"/>
            <a:ext cx="4036007" cy="358616"/>
          </a:xfrm>
          <a:prstGeom prst="rect">
            <a:avLst/>
          </a:prstGeom>
        </p:spPr>
        <p:txBody>
          <a:bodyPr vert="horz" lIns="105508" tIns="52754" rIns="105508" bIns="52754" rtlCol="0" anchor="b"/>
          <a:lstStyle>
            <a:lvl1pPr algn="r">
              <a:defRPr sz="1400"/>
            </a:lvl1pPr>
          </a:lstStyle>
          <a:p>
            <a:fld id="{B3FB2D9F-98F2-4527-8631-D09181E57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82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FB2D9F-98F2-4527-8631-D09181E57F9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5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50515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7793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576071"/>
            <a:ext cx="9144000" cy="43342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0014" y="84835"/>
            <a:ext cx="8903970" cy="609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1492" y="1615671"/>
            <a:ext cx="8361014" cy="1202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50515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05407" y="3653688"/>
            <a:ext cx="933450" cy="1057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5141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381000" y="1615671"/>
            <a:ext cx="8357857" cy="1284326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2146935">
              <a:lnSpc>
                <a:spcPct val="100000"/>
              </a:lnSpc>
              <a:spcBef>
                <a:spcPts val="1275"/>
              </a:spcBef>
            </a:pPr>
            <a:r>
              <a:rPr lang="en-US" spc="-60" dirty="0"/>
              <a:t>BIANNUAL</a:t>
            </a:r>
            <a:r>
              <a:rPr spc="-60" dirty="0"/>
              <a:t> </a:t>
            </a:r>
            <a:r>
              <a:rPr spc="-25" dirty="0"/>
              <a:t>PROJECT</a:t>
            </a:r>
            <a:r>
              <a:rPr spc="-10" dirty="0"/>
              <a:t> </a:t>
            </a:r>
            <a:r>
              <a:rPr spc="-15" dirty="0"/>
              <a:t>REPORT</a:t>
            </a:r>
            <a:endParaRPr lang="en-US" spc="-15" dirty="0"/>
          </a:p>
          <a:p>
            <a:pPr marL="2146935">
              <a:lnSpc>
                <a:spcPct val="100000"/>
              </a:lnSpc>
              <a:spcBef>
                <a:spcPts val="1275"/>
              </a:spcBef>
            </a:pPr>
            <a:r>
              <a:rPr lang="en-US" sz="2200" b="0" spc="-15" dirty="0">
                <a:latin typeface="Arial"/>
                <a:cs typeface="Arial"/>
              </a:rPr>
              <a:t>		</a:t>
            </a:r>
            <a:r>
              <a:rPr lang="en-US" sz="2200" b="0" spc="-10" dirty="0">
                <a:latin typeface="Arial"/>
                <a:cs typeface="Arial"/>
              </a:rPr>
              <a:t>April 1</a:t>
            </a:r>
            <a:r>
              <a:rPr sz="2200" b="0" dirty="0">
                <a:latin typeface="Arial"/>
                <a:cs typeface="Arial"/>
              </a:rPr>
              <a:t>, </a:t>
            </a:r>
            <a:r>
              <a:rPr sz="2200" b="0" spc="-5" dirty="0">
                <a:latin typeface="Arial"/>
                <a:cs typeface="Arial"/>
              </a:rPr>
              <a:t>202</a:t>
            </a:r>
            <a:r>
              <a:rPr lang="en-US" sz="2200" b="0" spc="-5" dirty="0">
                <a:latin typeface="Arial"/>
                <a:cs typeface="Arial"/>
              </a:rPr>
              <a:t>4</a:t>
            </a:r>
            <a:r>
              <a:rPr sz="2200" b="0" spc="-5" dirty="0">
                <a:latin typeface="Arial"/>
                <a:cs typeface="Arial"/>
              </a:rPr>
              <a:t> </a:t>
            </a:r>
            <a:r>
              <a:rPr sz="2200" b="0" spc="-125" dirty="0">
                <a:latin typeface="Arial"/>
                <a:cs typeface="Arial"/>
              </a:rPr>
              <a:t>– </a:t>
            </a:r>
            <a:r>
              <a:rPr lang="en-US" sz="2200" b="0" spc="-125" dirty="0">
                <a:latin typeface="Arial"/>
                <a:cs typeface="Arial"/>
              </a:rPr>
              <a:t>September</a:t>
            </a:r>
            <a:r>
              <a:rPr sz="2200" b="0" spc="10" dirty="0">
                <a:latin typeface="Arial"/>
                <a:cs typeface="Arial"/>
              </a:rPr>
              <a:t> </a:t>
            </a:r>
            <a:r>
              <a:rPr sz="2200" b="0" spc="-5" dirty="0">
                <a:latin typeface="Arial"/>
                <a:cs typeface="Arial"/>
              </a:rPr>
              <a:t>3</a:t>
            </a:r>
            <a:r>
              <a:rPr lang="en-US" sz="2200" b="0" spc="-5" dirty="0">
                <a:latin typeface="Arial"/>
                <a:cs typeface="Arial"/>
              </a:rPr>
              <a:t>0</a:t>
            </a:r>
            <a:r>
              <a:rPr sz="2200" b="0" spc="-5" dirty="0">
                <a:latin typeface="Arial"/>
                <a:cs typeface="Arial"/>
              </a:rPr>
              <a:t>,</a:t>
            </a:r>
            <a:r>
              <a:rPr sz="2200" b="0" spc="125" dirty="0">
                <a:latin typeface="Arial"/>
                <a:cs typeface="Arial"/>
              </a:rPr>
              <a:t> </a:t>
            </a:r>
            <a:r>
              <a:rPr lang="en-US" sz="2200" b="0" spc="125" dirty="0">
                <a:latin typeface="Arial"/>
                <a:cs typeface="Arial"/>
              </a:rPr>
              <a:t>2024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4958339"/>
            <a:ext cx="1807845" cy="185420"/>
          </a:xfrm>
          <a:custGeom>
            <a:avLst/>
            <a:gdLst/>
            <a:ahLst/>
            <a:cxnLst/>
            <a:rect l="l" t="t" r="r" b="b"/>
            <a:pathLst>
              <a:path w="1807845" h="185420">
                <a:moveTo>
                  <a:pt x="0" y="0"/>
                </a:moveTo>
                <a:lnTo>
                  <a:pt x="1807540" y="0"/>
                </a:lnTo>
                <a:lnTo>
                  <a:pt x="1807540" y="185160"/>
                </a:lnTo>
                <a:lnTo>
                  <a:pt x="0" y="185160"/>
                </a:lnTo>
                <a:lnTo>
                  <a:pt x="0" y="0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671779" y="4957840"/>
            <a:ext cx="1807845" cy="186055"/>
          </a:xfrm>
          <a:custGeom>
            <a:avLst/>
            <a:gdLst/>
            <a:ahLst/>
            <a:cxnLst/>
            <a:rect l="l" t="t" r="r" b="b"/>
            <a:pathLst>
              <a:path w="1807845" h="186054">
                <a:moveTo>
                  <a:pt x="0" y="0"/>
                </a:moveTo>
                <a:lnTo>
                  <a:pt x="1807540" y="0"/>
                </a:lnTo>
                <a:lnTo>
                  <a:pt x="1807540" y="185660"/>
                </a:lnTo>
                <a:lnTo>
                  <a:pt x="0" y="185660"/>
                </a:lnTo>
                <a:lnTo>
                  <a:pt x="0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35890" y="4957841"/>
            <a:ext cx="1807845" cy="186055"/>
          </a:xfrm>
          <a:custGeom>
            <a:avLst/>
            <a:gdLst/>
            <a:ahLst/>
            <a:cxnLst/>
            <a:rect l="l" t="t" r="r" b="b"/>
            <a:pathLst>
              <a:path w="1807845" h="186054">
                <a:moveTo>
                  <a:pt x="0" y="0"/>
                </a:moveTo>
                <a:lnTo>
                  <a:pt x="1807540" y="0"/>
                </a:lnTo>
                <a:lnTo>
                  <a:pt x="1807540" y="185658"/>
                </a:lnTo>
                <a:lnTo>
                  <a:pt x="0" y="185658"/>
                </a:lnTo>
                <a:lnTo>
                  <a:pt x="0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504120" y="4955183"/>
            <a:ext cx="1807845" cy="188595"/>
          </a:xfrm>
          <a:custGeom>
            <a:avLst/>
            <a:gdLst/>
            <a:ahLst/>
            <a:cxnLst/>
            <a:rect l="l" t="t" r="r" b="b"/>
            <a:pathLst>
              <a:path w="1807845" h="188595">
                <a:moveTo>
                  <a:pt x="0" y="0"/>
                </a:moveTo>
                <a:lnTo>
                  <a:pt x="1807540" y="0"/>
                </a:lnTo>
                <a:lnTo>
                  <a:pt x="1807540" y="188315"/>
                </a:lnTo>
                <a:lnTo>
                  <a:pt x="0" y="188315"/>
                </a:lnTo>
                <a:lnTo>
                  <a:pt x="0" y="0"/>
                </a:lnTo>
                <a:close/>
              </a:path>
            </a:pathLst>
          </a:custGeom>
          <a:solidFill>
            <a:srgbClr val="7793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43560" y="4955183"/>
            <a:ext cx="1800860" cy="188595"/>
          </a:xfrm>
          <a:custGeom>
            <a:avLst/>
            <a:gdLst/>
            <a:ahLst/>
            <a:cxnLst/>
            <a:rect l="l" t="t" r="r" b="b"/>
            <a:pathLst>
              <a:path w="1800859" h="188595">
                <a:moveTo>
                  <a:pt x="0" y="0"/>
                </a:moveTo>
                <a:lnTo>
                  <a:pt x="1800439" y="0"/>
                </a:lnTo>
                <a:lnTo>
                  <a:pt x="1800439" y="188315"/>
                </a:lnTo>
                <a:lnTo>
                  <a:pt x="0" y="188315"/>
                </a:lnTo>
                <a:lnTo>
                  <a:pt x="0" y="0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7000" y="157988"/>
            <a:ext cx="6349569" cy="58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5465" algn="r">
              <a:lnSpc>
                <a:spcPts val="2130"/>
              </a:lnSpc>
              <a:spcBef>
                <a:spcPts val="100"/>
              </a:spcBef>
            </a:pPr>
            <a:r>
              <a:rPr dirty="0"/>
              <a:t>Golden </a:t>
            </a:r>
            <a:r>
              <a:rPr spc="-25" dirty="0"/>
              <a:t>West</a:t>
            </a:r>
            <a:r>
              <a:rPr spc="-80" dirty="0"/>
              <a:t> </a:t>
            </a:r>
            <a:r>
              <a:rPr spc="-5" dirty="0"/>
              <a:t>College</a:t>
            </a:r>
          </a:p>
          <a:p>
            <a:pPr marL="12700" algn="r">
              <a:lnSpc>
                <a:spcPts val="2370"/>
              </a:lnSpc>
            </a:pPr>
            <a:r>
              <a:rPr lang="en-US" sz="2000" b="1" spc="-5" dirty="0">
                <a:latin typeface="Calibri"/>
                <a:cs typeface="Calibri"/>
              </a:rPr>
              <a:t>General Education Demolition and Nature Park Expansion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4E07DA-F985-4451-7110-AE6B43B2AF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747893"/>
            <a:ext cx="3128962" cy="41719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4094CB-5457-EB31-1B39-652B8B81AE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1384" y="747893"/>
            <a:ext cx="55626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24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7931" y="723265"/>
            <a:ext cx="9144000" cy="441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98192" y="4542688"/>
            <a:ext cx="429958" cy="486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" y="0"/>
            <a:ext cx="9144000" cy="723265"/>
          </a:xfrm>
          <a:custGeom>
            <a:avLst/>
            <a:gdLst/>
            <a:ahLst/>
            <a:cxnLst/>
            <a:rect l="l" t="t" r="r" b="b"/>
            <a:pathLst>
              <a:path w="9144000" h="723265">
                <a:moveTo>
                  <a:pt x="0" y="0"/>
                </a:moveTo>
                <a:lnTo>
                  <a:pt x="9143997" y="0"/>
                </a:lnTo>
                <a:lnTo>
                  <a:pt x="9143997" y="723085"/>
                </a:lnTo>
                <a:lnTo>
                  <a:pt x="0" y="723085"/>
                </a:lnTo>
                <a:lnTo>
                  <a:pt x="0" y="0"/>
                </a:lnTo>
                <a:close/>
              </a:path>
            </a:pathLst>
          </a:custGeom>
          <a:solidFill>
            <a:srgbClr val="7793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95600" y="11684"/>
            <a:ext cx="6127497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5465" algn="r">
              <a:lnSpc>
                <a:spcPct val="100000"/>
              </a:lnSpc>
              <a:spcBef>
                <a:spcPts val="100"/>
              </a:spcBef>
            </a:pPr>
            <a:r>
              <a:rPr dirty="0"/>
              <a:t>Golden </a:t>
            </a:r>
            <a:r>
              <a:rPr spc="-25" dirty="0"/>
              <a:t>West</a:t>
            </a:r>
            <a:r>
              <a:rPr spc="-80" dirty="0"/>
              <a:t> </a:t>
            </a:r>
            <a:r>
              <a:rPr spc="-5" dirty="0"/>
              <a:t>College</a:t>
            </a:r>
          </a:p>
          <a:p>
            <a:pPr marL="12700" algn="r">
              <a:lnSpc>
                <a:spcPct val="100000"/>
              </a:lnSpc>
              <a:spcBef>
                <a:spcPts val="40"/>
              </a:spcBef>
            </a:pPr>
            <a:r>
              <a:rPr lang="en-US" sz="2000" b="1" spc="-5" dirty="0">
                <a:latin typeface="Calibri"/>
                <a:cs typeface="Calibri"/>
              </a:rPr>
              <a:t>General Education Demolition and Nature Park Expansion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594" y="4710684"/>
            <a:ext cx="17104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b="1" spc="-5" dirty="0">
                <a:solidFill>
                  <a:srgbClr val="689CDA"/>
                </a:solidFill>
                <a:latin typeface="Calibri"/>
                <a:cs typeface="Calibri"/>
              </a:rPr>
              <a:t>BIANNUAL REPORT: 4/1/24 </a:t>
            </a:r>
            <a:r>
              <a:rPr lang="en-US" sz="800" b="1" dirty="0">
                <a:solidFill>
                  <a:srgbClr val="689CDA"/>
                </a:solidFill>
                <a:latin typeface="Calibri"/>
                <a:cs typeface="Calibri"/>
              </a:rPr>
              <a:t>–</a:t>
            </a:r>
            <a:r>
              <a:rPr lang="en-US" sz="800" b="1" spc="-40" dirty="0">
                <a:solidFill>
                  <a:srgbClr val="689CDA"/>
                </a:solidFill>
                <a:latin typeface="Calibri"/>
                <a:cs typeface="Calibri"/>
              </a:rPr>
              <a:t> 9</a:t>
            </a:r>
            <a:r>
              <a:rPr lang="en-US" sz="800" b="1" spc="-10" dirty="0">
                <a:solidFill>
                  <a:srgbClr val="689CDA"/>
                </a:solidFill>
                <a:latin typeface="Calibri"/>
                <a:cs typeface="Calibri"/>
              </a:rPr>
              <a:t>/30/24</a:t>
            </a:r>
            <a:endParaRPr lang="en-US"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800" b="1" spc="-5" dirty="0">
                <a:solidFill>
                  <a:srgbClr val="689CDA"/>
                </a:solidFill>
                <a:latin typeface="Calibri"/>
                <a:cs typeface="Calibri"/>
              </a:rPr>
              <a:t>Page</a:t>
            </a:r>
            <a:r>
              <a:rPr sz="800" b="1" spc="-15" dirty="0">
                <a:solidFill>
                  <a:srgbClr val="689CDA"/>
                </a:solidFill>
                <a:latin typeface="Calibri"/>
                <a:cs typeface="Calibri"/>
              </a:rPr>
              <a:t> </a:t>
            </a:r>
            <a:r>
              <a:rPr lang="en-US" sz="800" b="1" spc="-10" dirty="0">
                <a:solidFill>
                  <a:srgbClr val="689CDA"/>
                </a:solidFill>
                <a:latin typeface="Calibri"/>
                <a:cs typeface="Calibri"/>
              </a:rPr>
              <a:t>11</a:t>
            </a:r>
            <a:endParaRPr sz="800" dirty="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75775"/>
              </p:ext>
            </p:extLst>
          </p:nvPr>
        </p:nvGraphicFramePr>
        <p:xfrm>
          <a:off x="745019" y="1102363"/>
          <a:ext cx="7969249" cy="1703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9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00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6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3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Budget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Biannual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Expenses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Expended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Balance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Remaining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Construction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$1,000,000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en-US" sz="1000" dirty="0">
                          <a:latin typeface="+mn-lt"/>
                          <a:cs typeface="Calibri"/>
                        </a:rPr>
                        <a:t>$536,527</a:t>
                      </a:r>
                      <a:endParaRPr sz="10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1,761,697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($761,697)</a:t>
                      </a:r>
                      <a:endParaRPr sz="10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Soft Cost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$250,000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$28,786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37,803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212,197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FFE/IT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$0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4604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$0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Contingency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$250,000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250,000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TOTAL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$1,500,000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565,313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1,799,500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10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299,500)</a:t>
                      </a: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548912"/>
              </p:ext>
            </p:extLst>
          </p:nvPr>
        </p:nvGraphicFramePr>
        <p:xfrm>
          <a:off x="745019" y="2892703"/>
          <a:ext cx="2955925" cy="17024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8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Start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Design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000" spc="-5" dirty="0">
                          <a:latin typeface="Calibri"/>
                          <a:cs typeface="Calibri"/>
                        </a:rPr>
                        <a:t>January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23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Review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000" spc="-5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20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23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Bidding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000" spc="-5" dirty="0">
                          <a:latin typeface="Calibri"/>
                          <a:cs typeface="Calibri"/>
                        </a:rPr>
                        <a:t>June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202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3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Construction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000" spc="-5" dirty="0">
                          <a:latin typeface="Calibri"/>
                          <a:cs typeface="Calibri"/>
                        </a:rPr>
                        <a:t>August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202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3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10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Completion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000" spc="-5" dirty="0">
                          <a:latin typeface="Calibri"/>
                          <a:cs typeface="Calibri"/>
                        </a:rPr>
                        <a:t>October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202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4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Closeout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US" sz="1000" spc="-5" dirty="0">
                          <a:latin typeface="Calibri"/>
                          <a:cs typeface="Calibri"/>
                        </a:rPr>
                        <a:t>November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202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4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356857" y="1107368"/>
            <a:ext cx="369570" cy="1705610"/>
          </a:xfrm>
          <a:custGeom>
            <a:avLst/>
            <a:gdLst/>
            <a:ahLst/>
            <a:cxnLst/>
            <a:rect l="l" t="t" r="r" b="b"/>
            <a:pathLst>
              <a:path w="369570" h="1705610">
                <a:moveTo>
                  <a:pt x="0" y="1705533"/>
                </a:moveTo>
                <a:lnTo>
                  <a:pt x="0" y="0"/>
                </a:lnTo>
                <a:lnTo>
                  <a:pt x="369328" y="0"/>
                </a:lnTo>
                <a:lnTo>
                  <a:pt x="369328" y="1705533"/>
                </a:lnTo>
                <a:lnTo>
                  <a:pt x="0" y="17055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8116" y="1551039"/>
            <a:ext cx="304800" cy="81788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DG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6857" y="2899050"/>
            <a:ext cx="369570" cy="1706880"/>
          </a:xfrm>
          <a:custGeom>
            <a:avLst/>
            <a:gdLst/>
            <a:ahLst/>
            <a:cxnLst/>
            <a:rect l="l" t="t" r="r" b="b"/>
            <a:pathLst>
              <a:path w="369570" h="1706879">
                <a:moveTo>
                  <a:pt x="0" y="1706879"/>
                </a:moveTo>
                <a:lnTo>
                  <a:pt x="0" y="0"/>
                </a:lnTo>
                <a:lnTo>
                  <a:pt x="369328" y="0"/>
                </a:lnTo>
                <a:lnTo>
                  <a:pt x="369328" y="1706879"/>
                </a:lnTo>
                <a:lnTo>
                  <a:pt x="0" y="17068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88116" y="3246517"/>
            <a:ext cx="304800" cy="101219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SCHEDULE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01368" y="2925572"/>
            <a:ext cx="4399915" cy="3949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200" b="1" spc="-10" dirty="0">
                <a:latin typeface="Calibri"/>
                <a:cs typeface="Calibri"/>
              </a:rPr>
              <a:t>Status Update: </a:t>
            </a:r>
            <a:r>
              <a:rPr lang="en-US" sz="1200" spc="-10" dirty="0">
                <a:latin typeface="Calibri"/>
                <a:cs typeface="Calibri"/>
              </a:rPr>
              <a:t>Site landscaping and electrical work ongoing.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z="1200" spc="-1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7EF8A6-32F8-F48C-CCC3-CBF6C6E29AB4}"/>
              </a:ext>
            </a:extLst>
          </p:cNvPr>
          <p:cNvSpPr txBox="1"/>
          <p:nvPr/>
        </p:nvSpPr>
        <p:spPr>
          <a:xfrm>
            <a:off x="4199744" y="3772825"/>
            <a:ext cx="3962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-5" dirty="0">
                <a:latin typeface="Calibri"/>
                <a:cs typeface="Calibri"/>
              </a:rPr>
              <a:t>*General Education Demolition and Nature Park Expansion </a:t>
            </a:r>
            <a:r>
              <a:rPr lang="en-US" sz="1000" dirty="0">
                <a:latin typeface="Calibri"/>
                <a:cs typeface="Calibri"/>
              </a:rPr>
              <a:t>is only partially funded using Measure M</a:t>
            </a:r>
            <a:r>
              <a:rPr lang="en-US" sz="1000" spc="-5" dirty="0">
                <a:latin typeface="Calibri"/>
                <a:cs typeface="Calibri"/>
              </a:rPr>
              <a:t>. Total project funding is  captured in the split budget summary</a:t>
            </a:r>
            <a:r>
              <a:rPr lang="en-US" sz="1000" spc="0" dirty="0">
                <a:latin typeface="Calibri"/>
                <a:cs typeface="Calibri"/>
              </a:rPr>
              <a:t> </a:t>
            </a:r>
            <a:r>
              <a:rPr lang="en-US" sz="1000" spc="-5" dirty="0">
                <a:latin typeface="Calibri"/>
                <a:cs typeface="Calibri"/>
              </a:rPr>
              <a:t>slide.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099746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7793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10767"/>
            <a:ext cx="9144000" cy="4331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5092" y="618235"/>
            <a:ext cx="3571107" cy="58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dirty="0"/>
              <a:t>Golden </a:t>
            </a:r>
            <a:r>
              <a:rPr spc="-25" dirty="0"/>
              <a:t>West</a:t>
            </a:r>
            <a:r>
              <a:rPr spc="-10" dirty="0"/>
              <a:t> </a:t>
            </a:r>
            <a:r>
              <a:rPr spc="-5" dirty="0"/>
              <a:t>College</a:t>
            </a:r>
          </a:p>
          <a:p>
            <a:pPr marL="12700">
              <a:lnSpc>
                <a:spcPts val="2370"/>
              </a:lnSpc>
            </a:pPr>
            <a:r>
              <a:rPr lang="en-US" sz="2000" b="1" spc="-5" dirty="0">
                <a:latin typeface="Calibri"/>
                <a:cs typeface="Calibri"/>
              </a:rPr>
              <a:t>Fine Arts Renovation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2764" y="1730438"/>
            <a:ext cx="4147185" cy="279172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1853564">
              <a:lnSpc>
                <a:spcPct val="149300"/>
              </a:lnSpc>
              <a:spcBef>
                <a:spcPts val="11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Current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Phase: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lang="en-US" sz="1400" spc="-5" dirty="0">
                <a:solidFill>
                  <a:srgbClr val="FFFFFF"/>
                </a:solidFill>
                <a:latin typeface="Calibri"/>
                <a:cs typeface="Calibri"/>
              </a:rPr>
              <a:t>Design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Architect: </a:t>
            </a:r>
            <a:r>
              <a:rPr lang="en-US" sz="1400" dirty="0" err="1">
                <a:solidFill>
                  <a:srgbClr val="FFFFFF"/>
                </a:solidFill>
                <a:latin typeface="Calibri"/>
                <a:cs typeface="Calibri"/>
              </a:rPr>
              <a:t>Tbp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 Architecture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Contractor: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Multi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Prime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Construction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Manager: </a:t>
            </a:r>
            <a:r>
              <a:rPr lang="en-US" sz="1400" spc="-5" dirty="0">
                <a:solidFill>
                  <a:srgbClr val="FFFFFF"/>
                </a:solidFill>
                <a:latin typeface="Calibri"/>
                <a:cs typeface="Calibri"/>
              </a:rPr>
              <a:t>N/A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 marL="12700" marR="5080" indent="-635">
              <a:lnSpc>
                <a:spcPct val="101400"/>
              </a:lnSpc>
              <a:spcBef>
                <a:spcPts val="1240"/>
              </a:spcBef>
            </a:pPr>
            <a:r>
              <a:rPr lang="en-US" sz="1400" spc="-5" dirty="0">
                <a:solidFill>
                  <a:srgbClr val="FFFFFF"/>
                </a:solidFill>
                <a:latin typeface="Calibri"/>
                <a:cs typeface="Calibri"/>
              </a:rPr>
              <a:t>The Fine Arts Renovation project at Golden West College will do a full gut and reconfiguration of one of the two wings of the existing Fine Arts Building.  The other smaller wing will be demolished upon completion of the project. 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0BB190-DC15-7B9E-6E09-C13D5CA752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4" r="25832"/>
          <a:stretch/>
        </p:blipFill>
        <p:spPr>
          <a:xfrm>
            <a:off x="4371721" y="-1"/>
            <a:ext cx="4793544" cy="514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9742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67000" y="157988"/>
            <a:ext cx="6349569" cy="5899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5465" algn="r">
              <a:lnSpc>
                <a:spcPts val="2130"/>
              </a:lnSpc>
              <a:spcBef>
                <a:spcPts val="100"/>
              </a:spcBef>
            </a:pPr>
            <a:r>
              <a:rPr dirty="0"/>
              <a:t>Golden </a:t>
            </a:r>
            <a:r>
              <a:rPr spc="-25" dirty="0"/>
              <a:t>West</a:t>
            </a:r>
            <a:r>
              <a:rPr spc="-80" dirty="0"/>
              <a:t> </a:t>
            </a:r>
            <a:r>
              <a:rPr spc="-5" dirty="0"/>
              <a:t>College</a:t>
            </a:r>
          </a:p>
          <a:p>
            <a:pPr marL="12700" algn="r">
              <a:lnSpc>
                <a:spcPts val="2370"/>
              </a:lnSpc>
            </a:pPr>
            <a:r>
              <a:rPr lang="en-US" sz="2000" b="1" spc="-5" dirty="0">
                <a:latin typeface="Calibri"/>
                <a:cs typeface="Calibri"/>
              </a:rPr>
              <a:t>Fine Arts Renovation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5E33E7-B163-9E7B-A22C-FDCC152CC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74"/>
          <a:stretch/>
        </p:blipFill>
        <p:spPr>
          <a:xfrm>
            <a:off x="170909" y="2724150"/>
            <a:ext cx="3153276" cy="20288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C4E9D2-8D75-7033-579F-D20F97861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955" y="895350"/>
            <a:ext cx="5638284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CC37DC-B00A-E824-1C27-55F1FD1887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86"/>
          <a:stretch/>
        </p:blipFill>
        <p:spPr>
          <a:xfrm>
            <a:off x="170909" y="542941"/>
            <a:ext cx="3172396" cy="202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55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7931" y="723265"/>
            <a:ext cx="9144000" cy="441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98192" y="4542688"/>
            <a:ext cx="429958" cy="486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" y="0"/>
            <a:ext cx="9144000" cy="723265"/>
          </a:xfrm>
          <a:custGeom>
            <a:avLst/>
            <a:gdLst/>
            <a:ahLst/>
            <a:cxnLst/>
            <a:rect l="l" t="t" r="r" b="b"/>
            <a:pathLst>
              <a:path w="9144000" h="723265">
                <a:moveTo>
                  <a:pt x="0" y="0"/>
                </a:moveTo>
                <a:lnTo>
                  <a:pt x="9143997" y="0"/>
                </a:lnTo>
                <a:lnTo>
                  <a:pt x="9143997" y="723085"/>
                </a:lnTo>
                <a:lnTo>
                  <a:pt x="0" y="723085"/>
                </a:lnTo>
                <a:lnTo>
                  <a:pt x="0" y="0"/>
                </a:lnTo>
                <a:close/>
              </a:path>
            </a:pathLst>
          </a:custGeom>
          <a:solidFill>
            <a:srgbClr val="7793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95600" y="11684"/>
            <a:ext cx="6127497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5465" algn="r">
              <a:lnSpc>
                <a:spcPct val="100000"/>
              </a:lnSpc>
              <a:spcBef>
                <a:spcPts val="100"/>
              </a:spcBef>
            </a:pPr>
            <a:r>
              <a:rPr dirty="0"/>
              <a:t>Golden </a:t>
            </a:r>
            <a:r>
              <a:rPr spc="-25" dirty="0"/>
              <a:t>West</a:t>
            </a:r>
            <a:r>
              <a:rPr spc="-80" dirty="0"/>
              <a:t> </a:t>
            </a:r>
            <a:r>
              <a:rPr spc="-5" dirty="0"/>
              <a:t>College</a:t>
            </a:r>
          </a:p>
          <a:p>
            <a:pPr marL="12700" algn="r">
              <a:lnSpc>
                <a:spcPct val="100000"/>
              </a:lnSpc>
              <a:spcBef>
                <a:spcPts val="40"/>
              </a:spcBef>
            </a:pPr>
            <a:r>
              <a:rPr lang="en-US" sz="2000" b="1" spc="-5" dirty="0">
                <a:latin typeface="Calibri"/>
                <a:cs typeface="Calibri"/>
              </a:rPr>
              <a:t>Fine Arts Renovation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594" y="4710684"/>
            <a:ext cx="17104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b="1" spc="-5" dirty="0">
                <a:solidFill>
                  <a:srgbClr val="689CDA"/>
                </a:solidFill>
                <a:latin typeface="Calibri"/>
                <a:cs typeface="Calibri"/>
              </a:rPr>
              <a:t>BIANNUAL REPORT: 4/1/24 </a:t>
            </a:r>
            <a:r>
              <a:rPr lang="en-US" sz="800" b="1" dirty="0">
                <a:solidFill>
                  <a:srgbClr val="689CDA"/>
                </a:solidFill>
                <a:latin typeface="Calibri"/>
                <a:cs typeface="Calibri"/>
              </a:rPr>
              <a:t>–</a:t>
            </a:r>
            <a:r>
              <a:rPr lang="en-US" sz="800" b="1" spc="-40" dirty="0">
                <a:solidFill>
                  <a:srgbClr val="689CDA"/>
                </a:solidFill>
                <a:latin typeface="Calibri"/>
                <a:cs typeface="Calibri"/>
              </a:rPr>
              <a:t> 9</a:t>
            </a:r>
            <a:r>
              <a:rPr lang="en-US" sz="800" b="1" spc="-10" dirty="0">
                <a:solidFill>
                  <a:srgbClr val="689CDA"/>
                </a:solidFill>
                <a:latin typeface="Calibri"/>
                <a:cs typeface="Calibri"/>
              </a:rPr>
              <a:t>/30/24</a:t>
            </a:r>
            <a:endParaRPr lang="en-US"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800" b="1" spc="-5" dirty="0">
                <a:solidFill>
                  <a:srgbClr val="689CDA"/>
                </a:solidFill>
                <a:latin typeface="Calibri"/>
                <a:cs typeface="Calibri"/>
              </a:rPr>
              <a:t>Page</a:t>
            </a:r>
            <a:r>
              <a:rPr sz="800" b="1" spc="-15" dirty="0">
                <a:solidFill>
                  <a:srgbClr val="689CDA"/>
                </a:solidFill>
                <a:latin typeface="Calibri"/>
                <a:cs typeface="Calibri"/>
              </a:rPr>
              <a:t> </a:t>
            </a:r>
            <a:r>
              <a:rPr sz="800" b="1" spc="-10" dirty="0">
                <a:solidFill>
                  <a:srgbClr val="689CDA"/>
                </a:solidFill>
                <a:latin typeface="Calibri"/>
                <a:cs typeface="Calibri"/>
              </a:rPr>
              <a:t>1</a:t>
            </a:r>
            <a:r>
              <a:rPr lang="en-US" sz="800" b="1" spc="-10" dirty="0">
                <a:solidFill>
                  <a:srgbClr val="689CDA"/>
                </a:solidFill>
                <a:latin typeface="Calibri"/>
                <a:cs typeface="Calibri"/>
              </a:rPr>
              <a:t>4</a:t>
            </a:r>
            <a:endParaRPr sz="800" dirty="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276204"/>
              </p:ext>
            </p:extLst>
          </p:nvPr>
        </p:nvGraphicFramePr>
        <p:xfrm>
          <a:off x="745019" y="1102363"/>
          <a:ext cx="7969249" cy="1703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9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00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6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3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Budget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Biannual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Expenses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Expended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Balance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Remaining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Construction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$12,685,720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42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en-US" sz="1000" dirty="0">
                          <a:latin typeface="+mn-lt"/>
                          <a:cs typeface="Calibri"/>
                        </a:rPr>
                        <a:t>$0</a:t>
                      </a:r>
                      <a:endParaRPr sz="10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112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112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$12,685,720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112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Soft Cost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$2,500,000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365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$1,005,561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048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1,398,155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048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1,101,845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048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FFE/IT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$2,344,000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302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4604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$0</a:t>
                      </a:r>
                    </a:p>
                  </a:txBody>
                  <a:tcPr marL="0" marR="0" marT="3302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2,344,000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6985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Contingency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$1,727,499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2384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1,727,499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23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TOTAL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$19,257,219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5334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1,005,561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5334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+mn-lt"/>
                          <a:cs typeface="Calibri"/>
                        </a:rPr>
                        <a:t>1,398,155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7175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17,859,064</a:t>
                      </a:r>
                    </a:p>
                  </a:txBody>
                  <a:tcPr marL="0" marR="0" marT="7175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681598"/>
              </p:ext>
            </p:extLst>
          </p:nvPr>
        </p:nvGraphicFramePr>
        <p:xfrm>
          <a:off x="745019" y="2892703"/>
          <a:ext cx="2955925" cy="17024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8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Start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Design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000" spc="-5" dirty="0">
                          <a:latin typeface="Calibri"/>
                          <a:cs typeface="Calibri"/>
                        </a:rPr>
                        <a:t>December 2023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Review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000" spc="-5" dirty="0">
                          <a:latin typeface="Calibri"/>
                          <a:cs typeface="Calibri"/>
                        </a:rPr>
                        <a:t>February 2024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Bidding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000" spc="-5" dirty="0">
                          <a:latin typeface="Calibri"/>
                          <a:cs typeface="Calibri"/>
                        </a:rPr>
                        <a:t>March 2025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Construction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000" spc="-5" dirty="0">
                          <a:latin typeface="Calibri"/>
                          <a:cs typeface="Calibri"/>
                        </a:rPr>
                        <a:t>May 2025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10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Completion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000" spc="-5" dirty="0">
                          <a:latin typeface="Calibri"/>
                          <a:cs typeface="Calibri"/>
                        </a:rPr>
                        <a:t> March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202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7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Closeout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US" sz="1000" spc="-5" dirty="0">
                          <a:latin typeface="Calibri"/>
                          <a:cs typeface="Calibri"/>
                        </a:rPr>
                        <a:t>July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202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7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356857" y="1107368"/>
            <a:ext cx="369570" cy="1705610"/>
          </a:xfrm>
          <a:custGeom>
            <a:avLst/>
            <a:gdLst/>
            <a:ahLst/>
            <a:cxnLst/>
            <a:rect l="l" t="t" r="r" b="b"/>
            <a:pathLst>
              <a:path w="369570" h="1705610">
                <a:moveTo>
                  <a:pt x="0" y="1705533"/>
                </a:moveTo>
                <a:lnTo>
                  <a:pt x="0" y="0"/>
                </a:lnTo>
                <a:lnTo>
                  <a:pt x="369328" y="0"/>
                </a:lnTo>
                <a:lnTo>
                  <a:pt x="369328" y="1705533"/>
                </a:lnTo>
                <a:lnTo>
                  <a:pt x="0" y="17055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8116" y="1551039"/>
            <a:ext cx="304800" cy="81788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DG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6857" y="2899050"/>
            <a:ext cx="369570" cy="1706880"/>
          </a:xfrm>
          <a:custGeom>
            <a:avLst/>
            <a:gdLst/>
            <a:ahLst/>
            <a:cxnLst/>
            <a:rect l="l" t="t" r="r" b="b"/>
            <a:pathLst>
              <a:path w="369570" h="1706879">
                <a:moveTo>
                  <a:pt x="0" y="1706879"/>
                </a:moveTo>
                <a:lnTo>
                  <a:pt x="0" y="0"/>
                </a:lnTo>
                <a:lnTo>
                  <a:pt x="369328" y="0"/>
                </a:lnTo>
                <a:lnTo>
                  <a:pt x="369328" y="1706879"/>
                </a:lnTo>
                <a:lnTo>
                  <a:pt x="0" y="17068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88116" y="3246517"/>
            <a:ext cx="304800" cy="101219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SCHEDULE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01368" y="2925572"/>
            <a:ext cx="4399915" cy="7643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200" b="1" spc="-10" dirty="0">
                <a:latin typeface="Calibri"/>
                <a:cs typeface="Calibri"/>
              </a:rPr>
              <a:t>Status Update: </a:t>
            </a:r>
            <a:r>
              <a:rPr lang="en-US" sz="1200" spc="-10" dirty="0">
                <a:latin typeface="Calibri"/>
                <a:cs typeface="Calibri"/>
              </a:rPr>
              <a:t>Preliminary plans completed. DSA Plan review scheduled. Geotechnical engineer has completed boring samples and provided analysis.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z="1200" spc="-1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79E5E2-095B-0C15-A0FE-7647E85C2082}"/>
              </a:ext>
            </a:extLst>
          </p:cNvPr>
          <p:cNvSpPr txBox="1"/>
          <p:nvPr/>
        </p:nvSpPr>
        <p:spPr>
          <a:xfrm>
            <a:off x="4001368" y="3866237"/>
            <a:ext cx="4533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spc="-5" dirty="0">
                <a:latin typeface="Calibri"/>
                <a:cs typeface="Calibri"/>
              </a:rPr>
              <a:t>*The Fine Arts Renovation is </a:t>
            </a:r>
            <a:r>
              <a:rPr lang="en-US" sz="1000" dirty="0">
                <a:latin typeface="Calibri"/>
                <a:cs typeface="Calibri"/>
              </a:rPr>
              <a:t>a 50/50 </a:t>
            </a:r>
            <a:r>
              <a:rPr lang="en-US" sz="1000" spc="-5" dirty="0">
                <a:latin typeface="Calibri"/>
                <a:cs typeface="Calibri"/>
              </a:rPr>
              <a:t>state funded project. Total project funding is  captured in the split budget summary</a:t>
            </a:r>
            <a:r>
              <a:rPr lang="en-US" sz="1000" spc="0" dirty="0">
                <a:latin typeface="Calibri"/>
                <a:cs typeface="Calibri"/>
              </a:rPr>
              <a:t> </a:t>
            </a:r>
            <a:r>
              <a:rPr lang="en-US" sz="1000" spc="-5" dirty="0">
                <a:latin typeface="Calibri"/>
                <a:cs typeface="Calibri"/>
              </a:rPr>
              <a:t>slide. </a:t>
            </a:r>
            <a:endParaRPr lang="en-US" sz="1000" dirty="0">
              <a:solidFill>
                <a:srgbClr val="FF0000"/>
              </a:solidFill>
              <a:latin typeface="Calibri"/>
              <a:cs typeface="Calibri"/>
            </a:endParaRP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73608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10767"/>
            <a:ext cx="9144000" cy="4331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3510" y="654811"/>
            <a:ext cx="2003425" cy="597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spc="-15" dirty="0"/>
              <a:t>Orange </a:t>
            </a:r>
            <a:r>
              <a:rPr spc="-5" dirty="0"/>
              <a:t>Coast</a:t>
            </a:r>
            <a:r>
              <a:rPr spc="-25" dirty="0"/>
              <a:t> </a:t>
            </a:r>
            <a:r>
              <a:rPr spc="-5" dirty="0"/>
              <a:t>College</a:t>
            </a:r>
          </a:p>
          <a:p>
            <a:pPr marL="12700">
              <a:lnSpc>
                <a:spcPts val="2370"/>
              </a:lnSpc>
            </a:pPr>
            <a:r>
              <a:rPr sz="2000" b="1" spc="-5" dirty="0">
                <a:latin typeface="Calibri"/>
                <a:cs typeface="Calibri"/>
              </a:rPr>
              <a:t>Chemistry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0709" y="1769338"/>
            <a:ext cx="4232910" cy="290771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5400" marR="1795145">
              <a:lnSpc>
                <a:spcPct val="149300"/>
              </a:lnSpc>
              <a:spcBef>
                <a:spcPts val="8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Current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Phase: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Construction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Architect: </a:t>
            </a:r>
            <a:r>
              <a:rPr lang="en-US" sz="1400" spc="-5" dirty="0" err="1">
                <a:solidFill>
                  <a:srgbClr val="FFFFFF"/>
                </a:solidFill>
                <a:latin typeface="Calibri"/>
                <a:cs typeface="Calibri"/>
              </a:rPr>
              <a:t>tBP</a:t>
            </a:r>
            <a:r>
              <a:rPr lang="en-US" sz="1400" spc="-5" dirty="0">
                <a:solidFill>
                  <a:srgbClr val="FFFFFF"/>
                </a:solidFill>
                <a:latin typeface="Calibri"/>
                <a:cs typeface="Calibri"/>
              </a:rPr>
              <a:t> Architecture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Contractor: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spc="-20" dirty="0">
                <a:solidFill>
                  <a:srgbClr val="FFFFFF"/>
                </a:solidFill>
                <a:latin typeface="Calibri"/>
                <a:cs typeface="Calibri"/>
              </a:rPr>
              <a:t>Multiple Prime</a:t>
            </a:r>
            <a:endParaRPr sz="1400" dirty="0">
              <a:latin typeface="Calibri"/>
              <a:cs typeface="Calibri"/>
            </a:endParaRPr>
          </a:p>
          <a:p>
            <a:pPr marL="25400">
              <a:lnSpc>
                <a:spcPct val="100000"/>
              </a:lnSpc>
              <a:spcBef>
                <a:spcPts val="82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Construction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Manager: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C.W. Driver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100" dirty="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Scope: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Chemistry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Building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will replace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existing  facility to result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academic spaces that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are more efficient 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productive, </a:t>
            </a:r>
            <a:r>
              <a:rPr sz="1400" spc="-30" dirty="0">
                <a:solidFill>
                  <a:srgbClr val="FFFFFF"/>
                </a:solidFill>
                <a:latin typeface="Calibri"/>
                <a:cs typeface="Calibri"/>
              </a:rPr>
              <a:t>safer,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more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technologically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relevant 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for today’s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teaching/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learning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environment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while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also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providing additional space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needed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growing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Chemistry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program.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36173" y="0"/>
            <a:ext cx="4507826" cy="514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713615" y="135635"/>
            <a:ext cx="3171190" cy="647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3294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solidFill>
                  <a:srgbClr val="FFFFFF"/>
                </a:solidFill>
                <a:latin typeface="Calibri"/>
                <a:cs typeface="Calibri"/>
              </a:rPr>
              <a:t>Orange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Coast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Calibri"/>
                <a:cs typeface="Calibri"/>
              </a:rPr>
              <a:t>College</a:t>
            </a:r>
            <a:endParaRPr sz="2000" dirty="0">
              <a:latin typeface="Calibri"/>
              <a:cs typeface="Calibri"/>
            </a:endParaRPr>
          </a:p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en-US" sz="2000" b="1" spc="-5" dirty="0">
                <a:solidFill>
                  <a:srgbClr val="FFFFFF"/>
                </a:solidFill>
                <a:latin typeface="Calibri"/>
                <a:cs typeface="Calibri"/>
              </a:rPr>
              <a:t>Chemistry 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6" name="Picture 5" descr="A room with a large counter top&#10;&#10;Description automatically generated with medium confidence">
            <a:extLst>
              <a:ext uri="{FF2B5EF4-FFF2-40B4-BE49-F238E27FC236}">
                <a16:creationId xmlns:a16="http://schemas.microsoft.com/office/drawing/2014/main" id="{ECD19132-94BA-541E-C889-AE97D6F127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0" r="7912"/>
          <a:stretch/>
        </p:blipFill>
        <p:spPr>
          <a:xfrm>
            <a:off x="3596096" y="842779"/>
            <a:ext cx="5331946" cy="4007736"/>
          </a:xfrm>
          <a:prstGeom prst="rect">
            <a:avLst/>
          </a:prstGeom>
        </p:spPr>
      </p:pic>
      <p:pic>
        <p:nvPicPr>
          <p:cNvPr id="8" name="Picture 7" descr="A group of people standing outside of a building&#10;&#10;AI-generated content may be incorrect.">
            <a:extLst>
              <a:ext uri="{FF2B5EF4-FFF2-40B4-BE49-F238E27FC236}">
                <a16:creationId xmlns:a16="http://schemas.microsoft.com/office/drawing/2014/main" id="{99C99EF5-6455-3451-3C29-84213ACF18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27" y="514350"/>
            <a:ext cx="3252124" cy="433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01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10767"/>
            <a:ext cx="9144000" cy="4331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98192" y="4542688"/>
            <a:ext cx="429958" cy="486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813435"/>
          </a:xfrm>
          <a:custGeom>
            <a:avLst/>
            <a:gdLst/>
            <a:ahLst/>
            <a:cxnLst/>
            <a:rect l="l" t="t" r="r" b="b"/>
            <a:pathLst>
              <a:path w="9144000" h="813435">
                <a:moveTo>
                  <a:pt x="0" y="0"/>
                </a:moveTo>
                <a:lnTo>
                  <a:pt x="9144000" y="0"/>
                </a:lnTo>
                <a:lnTo>
                  <a:pt x="9144000" y="813041"/>
                </a:lnTo>
                <a:lnTo>
                  <a:pt x="0" y="813041"/>
                </a:lnTo>
                <a:lnTo>
                  <a:pt x="0" y="0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020179" y="84835"/>
            <a:ext cx="2003425" cy="60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5" dirty="0"/>
              <a:t>Orange </a:t>
            </a:r>
            <a:r>
              <a:rPr spc="-5" dirty="0"/>
              <a:t>Coast</a:t>
            </a:r>
            <a:r>
              <a:rPr spc="-30" dirty="0"/>
              <a:t> </a:t>
            </a:r>
            <a:r>
              <a:rPr spc="-5" dirty="0"/>
              <a:t>College</a:t>
            </a:r>
          </a:p>
          <a:p>
            <a:pPr marL="923925">
              <a:lnSpc>
                <a:spcPct val="100000"/>
              </a:lnSpc>
              <a:spcBef>
                <a:spcPts val="40"/>
              </a:spcBef>
            </a:pPr>
            <a:r>
              <a:rPr sz="2000" b="1" dirty="0">
                <a:latin typeface="Calibri"/>
                <a:cs typeface="Calibri"/>
              </a:rPr>
              <a:t>Ch</a:t>
            </a:r>
            <a:r>
              <a:rPr sz="2000" b="1" spc="0" dirty="0">
                <a:latin typeface="Calibri"/>
                <a:cs typeface="Calibri"/>
              </a:rPr>
              <a:t>e</a:t>
            </a:r>
            <a:r>
              <a:rPr sz="2000" b="1" spc="-5" dirty="0">
                <a:latin typeface="Calibri"/>
                <a:cs typeface="Calibri"/>
              </a:rPr>
              <a:t>mi</a:t>
            </a:r>
            <a:r>
              <a:rPr sz="2000" b="1" spc="-25" dirty="0">
                <a:latin typeface="Calibri"/>
                <a:cs typeface="Calibri"/>
              </a:rPr>
              <a:t>s</a:t>
            </a:r>
            <a:r>
              <a:rPr sz="2000" b="1" spc="-10" dirty="0">
                <a:latin typeface="Calibri"/>
                <a:cs typeface="Calibri"/>
              </a:rPr>
              <a:t>t</a:t>
            </a:r>
            <a:r>
              <a:rPr sz="2000" b="1" spc="5" dirty="0">
                <a:latin typeface="Calibri"/>
                <a:cs typeface="Calibri"/>
              </a:rPr>
              <a:t>r</a:t>
            </a:r>
            <a:r>
              <a:rPr sz="2000" b="1" dirty="0">
                <a:latin typeface="Calibri"/>
                <a:cs typeface="Calibri"/>
              </a:rPr>
              <a:t>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594" y="4710684"/>
            <a:ext cx="18628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b="1" spc="-5" dirty="0">
                <a:solidFill>
                  <a:srgbClr val="689CDA"/>
                </a:solidFill>
                <a:latin typeface="Calibri"/>
                <a:cs typeface="Calibri"/>
              </a:rPr>
              <a:t>BIANNUAL REPORT: 4/1/24 </a:t>
            </a:r>
            <a:r>
              <a:rPr lang="en-US" sz="800" b="1" dirty="0">
                <a:solidFill>
                  <a:srgbClr val="689CDA"/>
                </a:solidFill>
                <a:latin typeface="Calibri"/>
                <a:cs typeface="Calibri"/>
              </a:rPr>
              <a:t>–</a:t>
            </a:r>
            <a:r>
              <a:rPr lang="en-US" sz="800" b="1" spc="-40" dirty="0">
                <a:solidFill>
                  <a:srgbClr val="689CDA"/>
                </a:solidFill>
                <a:latin typeface="Calibri"/>
                <a:cs typeface="Calibri"/>
              </a:rPr>
              <a:t> 9</a:t>
            </a:r>
            <a:r>
              <a:rPr lang="en-US" sz="800" b="1" spc="-10" dirty="0">
                <a:solidFill>
                  <a:srgbClr val="689CDA"/>
                </a:solidFill>
                <a:latin typeface="Calibri"/>
                <a:cs typeface="Calibri"/>
              </a:rPr>
              <a:t>/30/24</a:t>
            </a:r>
            <a:endParaRPr lang="en-US"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800" b="1" spc="-5" dirty="0">
                <a:solidFill>
                  <a:srgbClr val="689CDA"/>
                </a:solidFill>
                <a:latin typeface="Calibri"/>
                <a:cs typeface="Calibri"/>
              </a:rPr>
              <a:t>Page</a:t>
            </a:r>
            <a:r>
              <a:rPr sz="800" b="1" spc="-15" dirty="0">
                <a:solidFill>
                  <a:srgbClr val="689CDA"/>
                </a:solidFill>
                <a:latin typeface="Calibri"/>
                <a:cs typeface="Calibri"/>
              </a:rPr>
              <a:t> </a:t>
            </a:r>
            <a:r>
              <a:rPr lang="en-US" sz="800" b="1" spc="-10" dirty="0">
                <a:solidFill>
                  <a:srgbClr val="689CDA"/>
                </a:solidFill>
                <a:latin typeface="Calibri"/>
                <a:cs typeface="Calibri"/>
              </a:rPr>
              <a:t>17</a:t>
            </a:r>
            <a:endParaRPr sz="800" dirty="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678586"/>
              </p:ext>
            </p:extLst>
          </p:nvPr>
        </p:nvGraphicFramePr>
        <p:xfrm>
          <a:off x="745018" y="1102361"/>
          <a:ext cx="7581262" cy="161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7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3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4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06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656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9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Budget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en-US"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Biannual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Expenses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Expended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E46C0A"/>
                    </a:solidFill>
                  </a:tcPr>
                </a:tc>
                <a:tc>
                  <a:txBody>
                    <a:bodyPr/>
                    <a:lstStyle/>
                    <a:p>
                      <a:pPr marL="2286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Balance</a:t>
                      </a:r>
                      <a:r>
                        <a:rPr sz="10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Remaining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Construction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898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$19,132,027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n-US" sz="1000" spc="-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$11,441,781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18,687,088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Calibri" panose="020F0502020204030204" pitchFamily="34" charset="0"/>
                        </a:rPr>
                        <a:t>$444,939</a:t>
                      </a:r>
                    </a:p>
                  </a:txBody>
                  <a:tcPr marL="9525" marR="9525" marT="952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Soft Cost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2227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$3,930,650</a:t>
                      </a: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lang="en-US" sz="1000" spc="-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$773,320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3,408,667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$521,983 </a:t>
                      </a:r>
                    </a:p>
                  </a:txBody>
                  <a:tcPr marL="9525" marR="9525" marT="952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FFE/IT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470534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$892,287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$308,743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542,191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Calibri" panose="020F0502020204030204" pitchFamily="34" charset="0"/>
                        </a:rPr>
                        <a:t>$350,096 </a:t>
                      </a:r>
                    </a:p>
                  </a:txBody>
                  <a:tcPr marL="9525" marR="9525" marT="952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Contingency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470534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$338,589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495"/>
                        </a:spcBef>
                      </a:pPr>
                      <a:r>
                        <a:rPr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$338,589</a:t>
                      </a:r>
                    </a:p>
                  </a:txBody>
                  <a:tcPr marL="0" marR="0" marT="628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TOTAL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3898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$24,293,553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lang="en-US" sz="1000" spc="-5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$12,523,844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22,637,946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D9D9D9"/>
                          </a:highlight>
                          <a:latin typeface="Calibri" panose="020F0502020204030204" pitchFamily="34" charset="0"/>
                        </a:rPr>
                        <a:t>$1,655,607</a:t>
                      </a:r>
                    </a:p>
                  </a:txBody>
                  <a:tcPr marL="9525" marR="9525" marT="952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1429567"/>
              </p:ext>
            </p:extLst>
          </p:nvPr>
        </p:nvGraphicFramePr>
        <p:xfrm>
          <a:off x="745018" y="2849160"/>
          <a:ext cx="2828289" cy="17868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4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35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52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000" b="1" dirty="0">
                          <a:latin typeface="+mj-lt"/>
                          <a:cs typeface="Times New Roman"/>
                        </a:rPr>
                        <a:t>Start</a:t>
                      </a:r>
                      <a:endParaRPr sz="1000" b="1" dirty="0">
                        <a:latin typeface="+mj-lt"/>
                        <a:cs typeface="Times New Roman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Design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en-US" sz="1000" b="0" spc="-5" dirty="0">
                          <a:latin typeface="Calibri"/>
                          <a:cs typeface="Calibri"/>
                        </a:rPr>
                        <a:t>January 2021</a:t>
                      </a:r>
                      <a:endParaRPr sz="1000" b="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Review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en-US" sz="1000" b="0" spc="-5" dirty="0">
                          <a:latin typeface="Calibri"/>
                          <a:cs typeface="Calibri"/>
                        </a:rPr>
                        <a:t>August 2021</a:t>
                      </a:r>
                      <a:endParaRPr sz="1000" b="0" dirty="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Bidding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en-US" sz="1000" b="0" dirty="0">
                          <a:latin typeface="Calibri"/>
                          <a:cs typeface="Calibri"/>
                        </a:rPr>
                        <a:t>July 2022</a:t>
                      </a:r>
                      <a:endParaRPr sz="1000" b="0" dirty="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Construction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en-US" sz="1000" b="0" spc="-5" dirty="0">
                          <a:latin typeface="Calibri"/>
                          <a:cs typeface="Calibri"/>
                        </a:rPr>
                        <a:t>October 2022</a:t>
                      </a:r>
                      <a:endParaRPr sz="1000" b="0" dirty="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000" b="1" spc="-10" dirty="0">
                          <a:latin typeface="Calibri"/>
                          <a:cs typeface="Calibri"/>
                        </a:rPr>
                        <a:t>Project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Completion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lang="en-US" sz="1000" b="0" spc="-10" dirty="0">
                          <a:latin typeface="Calibri"/>
                          <a:cs typeface="Calibri"/>
                        </a:rPr>
                        <a:t>September 2024</a:t>
                      </a:r>
                      <a:endParaRPr sz="1000" b="0" dirty="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Closeout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en-US" sz="1000" b="0" spc="-5" dirty="0">
                          <a:latin typeface="Calibri"/>
                          <a:cs typeface="Calibri"/>
                        </a:rPr>
                        <a:t>December 2024</a:t>
                      </a:r>
                      <a:endParaRPr sz="1000" b="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356856" y="1107367"/>
            <a:ext cx="369570" cy="1620520"/>
          </a:xfrm>
          <a:custGeom>
            <a:avLst/>
            <a:gdLst/>
            <a:ahLst/>
            <a:cxnLst/>
            <a:rect l="l" t="t" r="r" b="b"/>
            <a:pathLst>
              <a:path w="369570" h="1620520">
                <a:moveTo>
                  <a:pt x="0" y="1620380"/>
                </a:moveTo>
                <a:lnTo>
                  <a:pt x="0" y="0"/>
                </a:lnTo>
                <a:lnTo>
                  <a:pt x="369328" y="0"/>
                </a:lnTo>
                <a:lnTo>
                  <a:pt x="369328" y="1620380"/>
                </a:lnTo>
                <a:lnTo>
                  <a:pt x="0" y="16203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8114" y="1508367"/>
            <a:ext cx="304800" cy="81788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DG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6857" y="2855508"/>
            <a:ext cx="369570" cy="1706880"/>
          </a:xfrm>
          <a:custGeom>
            <a:avLst/>
            <a:gdLst/>
            <a:ahLst/>
            <a:cxnLst/>
            <a:rect l="l" t="t" r="r" b="b"/>
            <a:pathLst>
              <a:path w="369570" h="1706879">
                <a:moveTo>
                  <a:pt x="0" y="1706880"/>
                </a:moveTo>
                <a:lnTo>
                  <a:pt x="0" y="0"/>
                </a:lnTo>
                <a:lnTo>
                  <a:pt x="369328" y="0"/>
                </a:lnTo>
                <a:lnTo>
                  <a:pt x="369328" y="1706880"/>
                </a:lnTo>
                <a:lnTo>
                  <a:pt x="0" y="17068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88116" y="3203845"/>
            <a:ext cx="304800" cy="101219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SCHEDULE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59916" y="2818891"/>
            <a:ext cx="4657725" cy="1290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4139">
              <a:lnSpc>
                <a:spcPct val="105000"/>
              </a:lnSpc>
              <a:spcBef>
                <a:spcPts val="100"/>
              </a:spcBef>
            </a:pPr>
            <a:r>
              <a:rPr lang="en-US" sz="1200" b="1" spc="-10" dirty="0">
                <a:latin typeface="Calibri"/>
                <a:cs typeface="Calibri"/>
              </a:rPr>
              <a:t>Status Update:</a:t>
            </a:r>
            <a:r>
              <a:rPr lang="en-US" sz="1200" spc="-5" dirty="0">
                <a:latin typeface="Calibri"/>
                <a:cs typeface="Calibri"/>
              </a:rPr>
              <a:t> Building construction complete. Site landscaping and concrete work ongoing.</a:t>
            </a:r>
          </a:p>
          <a:p>
            <a:pPr marL="12700" marR="104139">
              <a:lnSpc>
                <a:spcPct val="105000"/>
              </a:lnSpc>
              <a:spcBef>
                <a:spcPts val="100"/>
              </a:spcBef>
            </a:pPr>
            <a:endParaRPr lang="en-US" sz="1200" spc="-5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104139">
              <a:lnSpc>
                <a:spcPct val="105000"/>
              </a:lnSpc>
              <a:spcBef>
                <a:spcPts val="100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12700" marR="5080">
              <a:lnSpc>
                <a:spcPct val="100800"/>
              </a:lnSpc>
            </a:pPr>
            <a:r>
              <a:rPr sz="1050" spc="-5" dirty="0">
                <a:latin typeface="Calibri"/>
                <a:cs typeface="Calibri"/>
              </a:rPr>
              <a:t>*Chemistry Project is </a:t>
            </a:r>
            <a:r>
              <a:rPr sz="1050" dirty="0">
                <a:latin typeface="Calibri"/>
                <a:cs typeface="Calibri"/>
              </a:rPr>
              <a:t>a </a:t>
            </a:r>
            <a:r>
              <a:rPr sz="1050" spc="-5" dirty="0">
                <a:latin typeface="Calibri"/>
                <a:cs typeface="Calibri"/>
              </a:rPr>
              <a:t>50/50 </a:t>
            </a:r>
            <a:r>
              <a:rPr sz="1050" spc="-15" dirty="0">
                <a:latin typeface="Calibri"/>
                <a:cs typeface="Calibri"/>
              </a:rPr>
              <a:t>state </a:t>
            </a:r>
            <a:r>
              <a:rPr sz="1050" spc="-10" dirty="0">
                <a:latin typeface="Calibri"/>
                <a:cs typeface="Calibri"/>
              </a:rPr>
              <a:t>funded project. Negative </a:t>
            </a:r>
            <a:r>
              <a:rPr sz="1050" spc="-5" dirty="0">
                <a:latin typeface="Calibri"/>
                <a:cs typeface="Calibri"/>
              </a:rPr>
              <a:t>balance is </a:t>
            </a:r>
            <a:r>
              <a:rPr sz="1050" dirty="0">
                <a:latin typeface="Calibri"/>
                <a:cs typeface="Calibri"/>
              </a:rPr>
              <a:t>a  </a:t>
            </a:r>
            <a:r>
              <a:rPr sz="1050" spc="-10" dirty="0">
                <a:latin typeface="Calibri"/>
                <a:cs typeface="Calibri"/>
              </a:rPr>
              <a:t>result </a:t>
            </a:r>
            <a:r>
              <a:rPr sz="1050" dirty="0">
                <a:latin typeface="Calibri"/>
                <a:cs typeface="Calibri"/>
              </a:rPr>
              <a:t>of </a:t>
            </a:r>
            <a:r>
              <a:rPr sz="1050" spc="-10" dirty="0">
                <a:latin typeface="Calibri"/>
                <a:cs typeface="Calibri"/>
              </a:rPr>
              <a:t>Measure </a:t>
            </a:r>
            <a:r>
              <a:rPr sz="1050" dirty="0">
                <a:latin typeface="Calibri"/>
                <a:cs typeface="Calibri"/>
              </a:rPr>
              <a:t>M </a:t>
            </a:r>
            <a:r>
              <a:rPr sz="1050" spc="-5" dirty="0">
                <a:latin typeface="Calibri"/>
                <a:cs typeface="Calibri"/>
              </a:rPr>
              <a:t>originally </a:t>
            </a:r>
            <a:r>
              <a:rPr sz="1050" spc="-10" dirty="0">
                <a:latin typeface="Calibri"/>
                <a:cs typeface="Calibri"/>
              </a:rPr>
              <a:t>absorbing </a:t>
            </a:r>
            <a:r>
              <a:rPr sz="1050" dirty="0">
                <a:latin typeface="Calibri"/>
                <a:cs typeface="Calibri"/>
              </a:rPr>
              <a:t>all </a:t>
            </a:r>
            <a:r>
              <a:rPr sz="1050" spc="-5" dirty="0">
                <a:latin typeface="Calibri"/>
                <a:cs typeface="Calibri"/>
              </a:rPr>
              <a:t>expenses, </a:t>
            </a:r>
            <a:r>
              <a:rPr sz="1050" dirty="0">
                <a:latin typeface="Calibri"/>
                <a:cs typeface="Calibri"/>
              </a:rPr>
              <a:t>50% of </a:t>
            </a:r>
            <a:r>
              <a:rPr sz="1050" spc="-5" dirty="0">
                <a:latin typeface="Calibri"/>
                <a:cs typeface="Calibri"/>
              </a:rPr>
              <a:t>which will be  </a:t>
            </a:r>
            <a:r>
              <a:rPr sz="1050" spc="-10" dirty="0">
                <a:latin typeface="Calibri"/>
                <a:cs typeface="Calibri"/>
              </a:rPr>
              <a:t>reimbursed by </a:t>
            </a:r>
            <a:r>
              <a:rPr sz="1050" spc="-15" dirty="0">
                <a:latin typeface="Calibri"/>
                <a:cs typeface="Calibri"/>
              </a:rPr>
              <a:t>State </a:t>
            </a:r>
            <a:r>
              <a:rPr sz="1050" spc="-5" dirty="0">
                <a:latin typeface="Calibri"/>
                <a:cs typeface="Calibri"/>
              </a:rPr>
              <a:t>Proposition </a:t>
            </a:r>
            <a:r>
              <a:rPr sz="1050" dirty="0">
                <a:latin typeface="Calibri"/>
                <a:cs typeface="Calibri"/>
              </a:rPr>
              <a:t>51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funds.</a:t>
            </a:r>
            <a:r>
              <a:rPr lang="en-US" sz="1050" spc="-10" dirty="0">
                <a:latin typeface="Calibri"/>
                <a:cs typeface="Calibri"/>
              </a:rPr>
              <a:t> </a:t>
            </a:r>
            <a:endParaRPr sz="105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805407" y="3653688"/>
            <a:ext cx="933450" cy="10572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51419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0" y="4958339"/>
            <a:ext cx="1807845" cy="185420"/>
          </a:xfrm>
          <a:custGeom>
            <a:avLst/>
            <a:gdLst/>
            <a:ahLst/>
            <a:cxnLst/>
            <a:rect l="l" t="t" r="r" b="b"/>
            <a:pathLst>
              <a:path w="1807845" h="185420">
                <a:moveTo>
                  <a:pt x="0" y="0"/>
                </a:moveTo>
                <a:lnTo>
                  <a:pt x="1807540" y="0"/>
                </a:lnTo>
                <a:lnTo>
                  <a:pt x="1807540" y="185160"/>
                </a:lnTo>
                <a:lnTo>
                  <a:pt x="0" y="185160"/>
                </a:lnTo>
                <a:lnTo>
                  <a:pt x="0" y="0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71779" y="4957840"/>
            <a:ext cx="1807845" cy="186055"/>
          </a:xfrm>
          <a:custGeom>
            <a:avLst/>
            <a:gdLst/>
            <a:ahLst/>
            <a:cxnLst/>
            <a:rect l="l" t="t" r="r" b="b"/>
            <a:pathLst>
              <a:path w="1807845" h="186054">
                <a:moveTo>
                  <a:pt x="0" y="0"/>
                </a:moveTo>
                <a:lnTo>
                  <a:pt x="1807540" y="0"/>
                </a:lnTo>
                <a:lnTo>
                  <a:pt x="1807540" y="185660"/>
                </a:lnTo>
                <a:lnTo>
                  <a:pt x="0" y="185660"/>
                </a:lnTo>
                <a:lnTo>
                  <a:pt x="0" y="0"/>
                </a:lnTo>
                <a:close/>
              </a:path>
            </a:pathLst>
          </a:custGeom>
          <a:solidFill>
            <a:srgbClr val="558E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35890" y="4957841"/>
            <a:ext cx="1807845" cy="186055"/>
          </a:xfrm>
          <a:custGeom>
            <a:avLst/>
            <a:gdLst/>
            <a:ahLst/>
            <a:cxnLst/>
            <a:rect l="l" t="t" r="r" b="b"/>
            <a:pathLst>
              <a:path w="1807845" h="186054">
                <a:moveTo>
                  <a:pt x="0" y="0"/>
                </a:moveTo>
                <a:lnTo>
                  <a:pt x="1807540" y="0"/>
                </a:lnTo>
                <a:lnTo>
                  <a:pt x="1807540" y="185658"/>
                </a:lnTo>
                <a:lnTo>
                  <a:pt x="0" y="185658"/>
                </a:lnTo>
                <a:lnTo>
                  <a:pt x="0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04120" y="4955183"/>
            <a:ext cx="1807845" cy="188595"/>
          </a:xfrm>
          <a:custGeom>
            <a:avLst/>
            <a:gdLst/>
            <a:ahLst/>
            <a:cxnLst/>
            <a:rect l="l" t="t" r="r" b="b"/>
            <a:pathLst>
              <a:path w="1807845" h="188595">
                <a:moveTo>
                  <a:pt x="0" y="0"/>
                </a:moveTo>
                <a:lnTo>
                  <a:pt x="1807540" y="0"/>
                </a:lnTo>
                <a:lnTo>
                  <a:pt x="1807540" y="188315"/>
                </a:lnTo>
                <a:lnTo>
                  <a:pt x="0" y="188315"/>
                </a:lnTo>
                <a:lnTo>
                  <a:pt x="0" y="0"/>
                </a:lnTo>
                <a:close/>
              </a:path>
            </a:pathLst>
          </a:custGeom>
          <a:solidFill>
            <a:srgbClr val="7793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43560" y="4955183"/>
            <a:ext cx="1800860" cy="188595"/>
          </a:xfrm>
          <a:custGeom>
            <a:avLst/>
            <a:gdLst/>
            <a:ahLst/>
            <a:cxnLst/>
            <a:rect l="l" t="t" r="r" b="b"/>
            <a:pathLst>
              <a:path w="1800859" h="188595">
                <a:moveTo>
                  <a:pt x="0" y="0"/>
                </a:moveTo>
                <a:lnTo>
                  <a:pt x="1800439" y="0"/>
                </a:lnTo>
                <a:lnTo>
                  <a:pt x="1800439" y="188315"/>
                </a:lnTo>
                <a:lnTo>
                  <a:pt x="0" y="188315"/>
                </a:lnTo>
                <a:lnTo>
                  <a:pt x="0" y="0"/>
                </a:lnTo>
                <a:close/>
              </a:path>
            </a:pathLst>
          </a:custGeom>
          <a:solidFill>
            <a:srgbClr val="E46C0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EBFB0D-664D-BCFF-323A-DE9DEF821574}"/>
              </a:ext>
            </a:extLst>
          </p:cNvPr>
          <p:cNvSpPr txBox="1"/>
          <p:nvPr/>
        </p:nvSpPr>
        <p:spPr>
          <a:xfrm>
            <a:off x="1018752" y="361950"/>
            <a:ext cx="43152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 Narrow" panose="020B0606020202030204" pitchFamily="34" charset="0"/>
              </a:rPr>
              <a:t>$17,145,010</a:t>
            </a:r>
          </a:p>
          <a:p>
            <a:r>
              <a:rPr lang="en-US" dirty="0">
                <a:latin typeface="Arial Narrow" panose="020B0606020202030204" pitchFamily="34" charset="0"/>
              </a:rPr>
              <a:t>Total Biannual Expenses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FCB7D-FA2A-3EEB-36A4-7B463F1E21F7}"/>
              </a:ext>
            </a:extLst>
          </p:cNvPr>
          <p:cNvSpPr txBox="1"/>
          <p:nvPr/>
        </p:nvSpPr>
        <p:spPr>
          <a:xfrm>
            <a:off x="1018753" y="1657350"/>
            <a:ext cx="40652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 Narrow" panose="020B0606020202030204" pitchFamily="34" charset="0"/>
              </a:rPr>
              <a:t>$618,190,645</a:t>
            </a:r>
          </a:p>
          <a:p>
            <a:r>
              <a:rPr lang="en-US" dirty="0">
                <a:latin typeface="Arial Narrow" panose="020B0606020202030204" pitchFamily="34" charset="0"/>
              </a:rPr>
              <a:t>Total Expenses From Inception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C00FC5-D118-4221-E807-0A910BE1A96C}"/>
              </a:ext>
            </a:extLst>
          </p:cNvPr>
          <p:cNvSpPr txBox="1"/>
          <p:nvPr/>
        </p:nvSpPr>
        <p:spPr>
          <a:xfrm>
            <a:off x="1040130" y="3026212"/>
            <a:ext cx="406527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rial Narrow" panose="020B0606020202030204" pitchFamily="34" charset="0"/>
              </a:rPr>
              <a:t>96.90%</a:t>
            </a:r>
          </a:p>
          <a:p>
            <a:r>
              <a:rPr lang="en-US" dirty="0">
                <a:latin typeface="Arial Narrow" panose="020B0606020202030204" pitchFamily="34" charset="0"/>
              </a:rPr>
              <a:t>Percentage of Project Funds Expended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50934" y="4786299"/>
            <a:ext cx="252742" cy="24298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9144000" cy="813435"/>
          </a:xfrm>
          <a:custGeom>
            <a:avLst/>
            <a:gdLst/>
            <a:ahLst/>
            <a:cxnLst/>
            <a:rect l="l" t="t" r="r" b="b"/>
            <a:pathLst>
              <a:path w="9144000" h="813435">
                <a:moveTo>
                  <a:pt x="0" y="0"/>
                </a:moveTo>
                <a:lnTo>
                  <a:pt x="9144000" y="0"/>
                </a:lnTo>
                <a:lnTo>
                  <a:pt x="9144000" y="813041"/>
                </a:lnTo>
                <a:lnTo>
                  <a:pt x="0" y="813041"/>
                </a:lnTo>
                <a:lnTo>
                  <a:pt x="0" y="0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9437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Coast </a:t>
            </a:r>
            <a:r>
              <a:rPr spc="-5" dirty="0"/>
              <a:t>Community College</a:t>
            </a:r>
            <a:r>
              <a:rPr spc="10" dirty="0"/>
              <a:t> </a:t>
            </a:r>
            <a:r>
              <a:rPr spc="-10" dirty="0"/>
              <a:t>District</a:t>
            </a:r>
          </a:p>
          <a:p>
            <a:pPr marL="6929755">
              <a:lnSpc>
                <a:spcPct val="100000"/>
              </a:lnSpc>
              <a:spcBef>
                <a:spcPts val="40"/>
              </a:spcBef>
            </a:pPr>
            <a:r>
              <a:rPr sz="2000" b="1" spc="-15" dirty="0">
                <a:latin typeface="Calibri"/>
                <a:cs typeface="Calibri"/>
              </a:rPr>
              <a:t>Program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Summary</a:t>
            </a:r>
            <a:endParaRPr sz="200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330306"/>
              </p:ext>
            </p:extLst>
          </p:nvPr>
        </p:nvGraphicFramePr>
        <p:xfrm>
          <a:off x="286719" y="869684"/>
          <a:ext cx="4102100" cy="3891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0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Closed Projects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CCC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College Center Restroom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Renovation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CCC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Energy Efficiency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Projects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CCC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Le-Jao Student Resource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Center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CCC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GG Center Solar P/V Carport System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CCC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Newport Beach Student Support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Center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  <a:cs typeface="Calibri"/>
                        </a:rPr>
                        <a:t>CCC </a:t>
                      </a:r>
                      <a:r>
                        <a:rPr lang="en-US" sz="1000" spc="-5" dirty="0">
                          <a:latin typeface="+mn-lt"/>
                          <a:cs typeface="Calibri"/>
                        </a:rPr>
                        <a:t>Student Services Center</a:t>
                      </a:r>
                      <a:endParaRPr lang="en-US" sz="1000" dirty="0">
                        <a:latin typeface="+mn-lt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625092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GWC Campus Safety/Community Education Building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Campus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Entry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GWC Elevator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Repairs/Replacement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GWC Rehabilitation Center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Remodel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GWC Campus-wide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Wayfinding/Signage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GWC Math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Science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Improvements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GWC MDF/Communications Relocation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GWC Technology Projects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GWC Security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Access Infrastructure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GWC Criminal Justice Training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Center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2163147"/>
              </p:ext>
            </p:extLst>
          </p:nvPr>
        </p:nvGraphicFramePr>
        <p:xfrm>
          <a:off x="4732347" y="872499"/>
          <a:ext cx="4102100" cy="38912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0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Closed Projects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(cont.)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lang="en-US" sz="1000" spc="-5" dirty="0">
                          <a:latin typeface="+mn-lt"/>
                          <a:cs typeface="Calibri"/>
                        </a:rPr>
                        <a:t>GWC Energy Efficiency Upgrades</a:t>
                      </a:r>
                      <a:endParaRPr lang="en-US" sz="1000" dirty="0">
                        <a:latin typeface="+mn-lt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652276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  <a:cs typeface="Calibri"/>
                        </a:rPr>
                        <a:t>GWC Student Services Center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5" dirty="0">
                          <a:latin typeface="+mn-lt"/>
                          <a:cs typeface="Calibri"/>
                        </a:rPr>
                        <a:t>GWC Math/Science</a:t>
                      </a:r>
                      <a:r>
                        <a:rPr lang="en-US" sz="10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000" spc="-5" dirty="0">
                          <a:latin typeface="+mn-lt"/>
                          <a:cs typeface="Calibri"/>
                        </a:rPr>
                        <a:t>Building</a:t>
                      </a:r>
                      <a:endParaRPr lang="en-US" sz="1000" dirty="0">
                        <a:latin typeface="+mn-lt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168544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5" dirty="0">
                          <a:latin typeface="+mn-lt"/>
                          <a:cs typeface="Calibri"/>
                        </a:rPr>
                        <a:t>GWC Classroom Improvement</a:t>
                      </a:r>
                      <a:r>
                        <a:rPr lang="en-US" sz="1000" spc="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000" spc="-5" dirty="0">
                          <a:latin typeface="+mn-lt"/>
                          <a:cs typeface="Calibri"/>
                        </a:rPr>
                        <a:t>Projects</a:t>
                      </a:r>
                      <a:endParaRPr lang="en-US" sz="1000" dirty="0">
                        <a:latin typeface="+mn-lt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59383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OCC IDC Phase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I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(Business, Math, Computing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Center)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OCC Clark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Center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OCC Energy Efficiency Projects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OCC Planetarium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OCC Solar PV/Adams Parking Lot</a:t>
                      </a:r>
                      <a:r>
                        <a:rPr sz="10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Improvements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OCC Recycling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Center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OCC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Legacy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Hall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OCC Watson Hall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Renovation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OCC Technology Projects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OCC Securitization Fund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OCC Sustainable Landscape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Improvements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19062" y="4789932"/>
            <a:ext cx="1709737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b="1" spc="-5" dirty="0">
                <a:solidFill>
                  <a:srgbClr val="689CDA"/>
                </a:solidFill>
                <a:latin typeface="Calibri"/>
                <a:cs typeface="Calibri"/>
              </a:rPr>
              <a:t>BIANNUAL REPORT: 4/1/24 </a:t>
            </a:r>
            <a:r>
              <a:rPr lang="en-US" sz="800" b="1" dirty="0">
                <a:solidFill>
                  <a:srgbClr val="689CDA"/>
                </a:solidFill>
                <a:latin typeface="Calibri"/>
                <a:cs typeface="Calibri"/>
              </a:rPr>
              <a:t>–</a:t>
            </a:r>
            <a:r>
              <a:rPr lang="en-US" sz="800" b="1" spc="-40" dirty="0">
                <a:solidFill>
                  <a:srgbClr val="689CDA"/>
                </a:solidFill>
                <a:latin typeface="Calibri"/>
                <a:cs typeface="Calibri"/>
              </a:rPr>
              <a:t> 9</a:t>
            </a:r>
            <a:r>
              <a:rPr lang="en-US" sz="800" b="1" spc="-10" dirty="0">
                <a:solidFill>
                  <a:srgbClr val="689CDA"/>
                </a:solidFill>
                <a:latin typeface="Calibri"/>
                <a:cs typeface="Calibri"/>
              </a:rPr>
              <a:t>/30/24</a:t>
            </a:r>
            <a:endParaRPr lang="en-US"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800" b="1" spc="-5" dirty="0">
                <a:solidFill>
                  <a:srgbClr val="689CDA"/>
                </a:solidFill>
                <a:latin typeface="Calibri"/>
                <a:cs typeface="Calibri"/>
              </a:rPr>
              <a:t>Page</a:t>
            </a:r>
            <a:r>
              <a:rPr sz="800" b="1" spc="-15" dirty="0">
                <a:solidFill>
                  <a:srgbClr val="689CDA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689CDA"/>
                </a:solidFill>
                <a:latin typeface="Calibri"/>
                <a:cs typeface="Calibri"/>
              </a:rPr>
              <a:t>2</a:t>
            </a:r>
            <a:endParaRPr sz="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10767"/>
            <a:ext cx="9144000" cy="4331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98192" y="4542688"/>
            <a:ext cx="429958" cy="486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813435"/>
          </a:xfrm>
          <a:custGeom>
            <a:avLst/>
            <a:gdLst/>
            <a:ahLst/>
            <a:cxnLst/>
            <a:rect l="l" t="t" r="r" b="b"/>
            <a:pathLst>
              <a:path w="9144000" h="813435">
                <a:moveTo>
                  <a:pt x="0" y="0"/>
                </a:moveTo>
                <a:lnTo>
                  <a:pt x="9144000" y="0"/>
                </a:lnTo>
                <a:lnTo>
                  <a:pt x="9144000" y="813041"/>
                </a:lnTo>
                <a:lnTo>
                  <a:pt x="0" y="813041"/>
                </a:lnTo>
                <a:lnTo>
                  <a:pt x="0" y="0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9437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Coast </a:t>
            </a:r>
            <a:r>
              <a:rPr spc="-5" dirty="0"/>
              <a:t>Community College</a:t>
            </a:r>
            <a:r>
              <a:rPr spc="10" dirty="0"/>
              <a:t> </a:t>
            </a:r>
            <a:r>
              <a:rPr spc="-10" dirty="0"/>
              <a:t>District</a:t>
            </a:r>
          </a:p>
          <a:p>
            <a:pPr marL="6929755">
              <a:lnSpc>
                <a:spcPct val="100000"/>
              </a:lnSpc>
              <a:spcBef>
                <a:spcPts val="40"/>
              </a:spcBef>
            </a:pPr>
            <a:r>
              <a:rPr sz="2000" b="1" spc="-15" dirty="0">
                <a:latin typeface="Calibri"/>
                <a:cs typeface="Calibri"/>
              </a:rPr>
              <a:t>Program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Summary</a:t>
            </a:r>
            <a:endParaRPr sz="2000" dirty="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493824"/>
              </p:ext>
            </p:extLst>
          </p:nvPr>
        </p:nvGraphicFramePr>
        <p:xfrm>
          <a:off x="259880" y="3616356"/>
          <a:ext cx="4081929" cy="7296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81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Projects In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Construction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5" dirty="0">
                          <a:latin typeface="+mn-lt"/>
                          <a:cs typeface="Calibri"/>
                        </a:rPr>
                        <a:t>OCC Chemistry</a:t>
                      </a:r>
                      <a:endParaRPr lang="en-US" sz="1000" dirty="0">
                        <a:latin typeface="+mn-lt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08545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7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  <a:cs typeface="Calibri"/>
                        </a:rPr>
                        <a:t>GWC General Education Demolition &amp; Native Gardens Expansion</a:t>
                      </a: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263781"/>
                  </a:ext>
                </a:extLst>
              </a:tr>
            </a:tbl>
          </a:graphicData>
        </a:graphic>
      </p:graphicFrame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826024"/>
              </p:ext>
            </p:extLst>
          </p:nvPr>
        </p:nvGraphicFramePr>
        <p:xfrm>
          <a:off x="4479089" y="1055882"/>
          <a:ext cx="4081928" cy="4864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81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Other Ongoing</a:t>
                      </a:r>
                      <a:r>
                        <a:rPr sz="10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Projects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CCC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Technology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Projects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115850" y="4827635"/>
            <a:ext cx="18628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b="1" spc="-5" dirty="0">
                <a:solidFill>
                  <a:srgbClr val="689CDA"/>
                </a:solidFill>
                <a:latin typeface="Calibri"/>
                <a:cs typeface="Calibri"/>
              </a:rPr>
              <a:t>BIANNUAL REPORT: 4/1/24 </a:t>
            </a:r>
            <a:r>
              <a:rPr lang="en-US" sz="800" b="1" dirty="0">
                <a:solidFill>
                  <a:srgbClr val="689CDA"/>
                </a:solidFill>
                <a:latin typeface="Calibri"/>
                <a:cs typeface="Calibri"/>
              </a:rPr>
              <a:t>–</a:t>
            </a:r>
            <a:r>
              <a:rPr lang="en-US" sz="800" b="1" spc="-40" dirty="0">
                <a:solidFill>
                  <a:srgbClr val="689CDA"/>
                </a:solidFill>
                <a:latin typeface="Calibri"/>
                <a:cs typeface="Calibri"/>
              </a:rPr>
              <a:t> 9</a:t>
            </a:r>
            <a:r>
              <a:rPr lang="en-US" sz="800" b="1" spc="-10" dirty="0">
                <a:solidFill>
                  <a:srgbClr val="689CDA"/>
                </a:solidFill>
                <a:latin typeface="Calibri"/>
                <a:cs typeface="Calibri"/>
              </a:rPr>
              <a:t>/30/24</a:t>
            </a:r>
            <a:endParaRPr lang="en-US"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800" b="1" spc="-5" dirty="0">
                <a:solidFill>
                  <a:srgbClr val="689CDA"/>
                </a:solidFill>
                <a:latin typeface="Calibri"/>
                <a:cs typeface="Calibri"/>
              </a:rPr>
              <a:t>Page</a:t>
            </a:r>
            <a:r>
              <a:rPr sz="800" b="1" spc="-15" dirty="0">
                <a:solidFill>
                  <a:srgbClr val="689CDA"/>
                </a:solidFill>
                <a:latin typeface="Calibri"/>
                <a:cs typeface="Calibri"/>
              </a:rPr>
              <a:t> </a:t>
            </a:r>
            <a:r>
              <a:rPr sz="800" b="1" dirty="0">
                <a:solidFill>
                  <a:srgbClr val="689CDA"/>
                </a:solidFill>
                <a:latin typeface="Calibri"/>
                <a:cs typeface="Calibri"/>
              </a:rPr>
              <a:t>3</a:t>
            </a:r>
            <a:endParaRPr sz="800" dirty="0">
              <a:latin typeface="Calibri"/>
              <a:cs typeface="Calibri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6026024"/>
              </p:ext>
            </p:extLst>
          </p:nvPr>
        </p:nvGraphicFramePr>
        <p:xfrm>
          <a:off x="259880" y="3063553"/>
          <a:ext cx="4081929" cy="4864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81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Financial Closing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5" dirty="0">
                          <a:latin typeface="+mn-lt"/>
                          <a:cs typeface="Calibri"/>
                        </a:rPr>
                        <a:t>GWC Language Arts</a:t>
                      </a:r>
                      <a:r>
                        <a:rPr lang="en-US" sz="10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000" spc="-5" dirty="0">
                          <a:latin typeface="+mn-lt"/>
                          <a:cs typeface="Calibri"/>
                        </a:rPr>
                        <a:t>Complex</a:t>
                      </a:r>
                      <a:endParaRPr lang="en-US" sz="1000" dirty="0">
                        <a:latin typeface="+mn-lt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222339"/>
                  </a:ext>
                </a:extLst>
              </a:tr>
            </a:tbl>
          </a:graphicData>
        </a:graphic>
      </p:graphicFrame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D999A570-55DA-F5D7-CDA5-155E7E787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804551"/>
              </p:ext>
            </p:extLst>
          </p:nvPr>
        </p:nvGraphicFramePr>
        <p:xfrm>
          <a:off x="263245" y="1047750"/>
          <a:ext cx="4081929" cy="19456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81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Closed Projects</a:t>
                      </a:r>
                      <a:r>
                        <a:rPr sz="1000" b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(cont.)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5" dirty="0">
                          <a:latin typeface="+mn-lt"/>
                          <a:cs typeface="Calibri"/>
                        </a:rPr>
                        <a:t>OCC Student Union</a:t>
                      </a:r>
                      <a:r>
                        <a:rPr lang="en-US" sz="10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000" spc="-5" dirty="0">
                          <a:latin typeface="+mn-lt"/>
                          <a:cs typeface="Calibri"/>
                        </a:rPr>
                        <a:t>Complex</a:t>
                      </a:r>
                      <a:endParaRPr lang="en-US" sz="1000" dirty="0">
                        <a:latin typeface="+mn-lt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167364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5" dirty="0">
                          <a:latin typeface="+mn-lt"/>
                          <a:cs typeface="Calibri"/>
                        </a:rPr>
                        <a:t>OCC Adaptive PE, Gym </a:t>
                      </a:r>
                      <a:r>
                        <a:rPr lang="en-US" sz="1000" dirty="0">
                          <a:latin typeface="+mn-lt"/>
                          <a:cs typeface="Calibri"/>
                        </a:rPr>
                        <a:t>&amp;</a:t>
                      </a:r>
                      <a:r>
                        <a:rPr lang="en-US" sz="1000" spc="5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000" spc="-5" dirty="0">
                          <a:latin typeface="+mn-lt"/>
                          <a:cs typeface="Calibri"/>
                        </a:rPr>
                        <a:t>Pool</a:t>
                      </a:r>
                      <a:endParaRPr lang="en-US" sz="1000" dirty="0">
                        <a:latin typeface="+mn-lt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66533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5" dirty="0">
                          <a:latin typeface="+mn-lt"/>
                          <a:cs typeface="Calibri"/>
                        </a:rPr>
                        <a:t>OCC Adams Lot</a:t>
                      </a:r>
                      <a:r>
                        <a:rPr lang="en-US" sz="10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000" spc="-10" dirty="0">
                          <a:latin typeface="+mn-lt"/>
                          <a:cs typeface="Calibri"/>
                        </a:rPr>
                        <a:t>Re-Paving</a:t>
                      </a:r>
                      <a:endParaRPr lang="en-US" sz="1000" dirty="0">
                        <a:latin typeface="+mn-lt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en-US" sz="1000" spc="-5" dirty="0">
                          <a:latin typeface="+mn-lt"/>
                          <a:cs typeface="Calibri"/>
                        </a:rPr>
                        <a:t>OCC Watson Hall</a:t>
                      </a:r>
                      <a:r>
                        <a:rPr lang="en-US" sz="100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000" spc="-5" dirty="0">
                          <a:latin typeface="+mn-lt"/>
                          <a:cs typeface="Calibri"/>
                        </a:rPr>
                        <a:t>Improvements</a:t>
                      </a:r>
                      <a:endParaRPr lang="en-US" sz="1000" dirty="0">
                        <a:latin typeface="+mn-lt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978009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5" dirty="0">
                          <a:latin typeface="+mn-lt"/>
                          <a:cs typeface="Calibri"/>
                        </a:rPr>
                        <a:t>OCC Language Arts/Social Sciences</a:t>
                      </a:r>
                      <a:r>
                        <a:rPr lang="en-US" sz="10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000" spc="-5" dirty="0">
                          <a:latin typeface="+mn-lt"/>
                          <a:cs typeface="Calibri"/>
                        </a:rPr>
                        <a:t>Building</a:t>
                      </a:r>
                      <a:endParaRPr lang="en-US" sz="1000" dirty="0">
                        <a:latin typeface="+mn-lt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445291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5" dirty="0">
                          <a:latin typeface="+mn-lt"/>
                          <a:cs typeface="Calibri"/>
                        </a:rPr>
                        <a:t>OCC Maritime Academy</a:t>
                      </a:r>
                      <a:r>
                        <a:rPr lang="en-US" sz="100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en-US" sz="1000" spc="-5" dirty="0">
                          <a:latin typeface="+mn-lt"/>
                          <a:cs typeface="Calibri"/>
                        </a:rPr>
                        <a:t>Expansion</a:t>
                      </a:r>
                      <a:endParaRPr lang="en-US" sz="1000" dirty="0">
                        <a:latin typeface="+mn-lt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891857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+mn-lt"/>
                          <a:cs typeface="Calibri"/>
                        </a:rPr>
                        <a:t>DIST Technology Projects</a:t>
                      </a: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409067"/>
                  </a:ext>
                </a:extLst>
              </a:tr>
            </a:tbl>
          </a:graphicData>
        </a:graphic>
      </p:graphicFrame>
      <p:graphicFrame>
        <p:nvGraphicFramePr>
          <p:cNvPr id="13" name="object 6">
            <a:extLst>
              <a:ext uri="{FF2B5EF4-FFF2-40B4-BE49-F238E27FC236}">
                <a16:creationId xmlns:a16="http://schemas.microsoft.com/office/drawing/2014/main" id="{1631460E-C83E-CC2B-7A4D-D4BF7E349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638523"/>
              </p:ext>
            </p:extLst>
          </p:nvPr>
        </p:nvGraphicFramePr>
        <p:xfrm>
          <a:off x="4467976" y="2176383"/>
          <a:ext cx="4102100" cy="7371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0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0726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State Funded 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Proposals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GWC </a:t>
                      </a:r>
                      <a:r>
                        <a:rPr lang="en-US" sz="1000" spc="-5" dirty="0">
                          <a:latin typeface="Calibri"/>
                          <a:cs typeface="Calibri"/>
                        </a:rPr>
                        <a:t>Physical Education Rec (Gym) Replacement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OCC Skills Center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Renovation/Replacement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4" name="object 9">
            <a:extLst>
              <a:ext uri="{FF2B5EF4-FFF2-40B4-BE49-F238E27FC236}">
                <a16:creationId xmlns:a16="http://schemas.microsoft.com/office/drawing/2014/main" id="{AFFDB391-3038-AE76-0252-AB8C1EE127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216169"/>
              </p:ext>
            </p:extLst>
          </p:nvPr>
        </p:nvGraphicFramePr>
        <p:xfrm>
          <a:off x="4457891" y="2955930"/>
          <a:ext cx="4102100" cy="9728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02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lang="en-US" sz="1000" b="1" spc="-5" dirty="0">
                          <a:latin typeface="Calibri"/>
                          <a:cs typeface="Calibri"/>
                        </a:rPr>
                        <a:t>Future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Projects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CCC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Le-Jao Parking Expansion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GWC </a:t>
                      </a:r>
                      <a:r>
                        <a:rPr lang="en-US" sz="1000" spc="-5" dirty="0">
                          <a:latin typeface="Calibri"/>
                          <a:cs typeface="Calibri"/>
                        </a:rPr>
                        <a:t>Administration Demolition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3D6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OCC </a:t>
                      </a:r>
                      <a:r>
                        <a:rPr lang="en-US" sz="1000" spc="-5" dirty="0">
                          <a:latin typeface="Calibri"/>
                          <a:cs typeface="Calibri"/>
                        </a:rPr>
                        <a:t>Social Sciences and Existing Chemistry Demolition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8" name="object 9">
            <a:extLst>
              <a:ext uri="{FF2B5EF4-FFF2-40B4-BE49-F238E27FC236}">
                <a16:creationId xmlns:a16="http://schemas.microsoft.com/office/drawing/2014/main" id="{B4B7844B-0F6E-1D6E-A24C-8CC4AB1682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362381"/>
              </p:ext>
            </p:extLst>
          </p:nvPr>
        </p:nvGraphicFramePr>
        <p:xfrm>
          <a:off x="4478062" y="1609505"/>
          <a:ext cx="4081929" cy="4864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819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en-US" sz="1000" b="1" spc="-5" dirty="0">
                          <a:latin typeface="Calibri"/>
                          <a:cs typeface="Calibri"/>
                        </a:rPr>
                        <a:t>In Design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spc="-5" dirty="0">
                          <a:latin typeface="+mn-lt"/>
                          <a:cs typeface="Calibri"/>
                        </a:rPr>
                        <a:t>GWC Fine Arts Renovation</a:t>
                      </a:r>
                      <a:endParaRPr lang="en-US" sz="1000" dirty="0">
                        <a:latin typeface="+mn-lt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22233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10767"/>
            <a:ext cx="9144000" cy="4331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98192" y="4542688"/>
            <a:ext cx="429958" cy="486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813435"/>
          </a:xfrm>
          <a:custGeom>
            <a:avLst/>
            <a:gdLst/>
            <a:ahLst/>
            <a:cxnLst/>
            <a:rect l="l" t="t" r="r" b="b"/>
            <a:pathLst>
              <a:path w="9144000" h="813435">
                <a:moveTo>
                  <a:pt x="0" y="0"/>
                </a:moveTo>
                <a:lnTo>
                  <a:pt x="9144000" y="0"/>
                </a:lnTo>
                <a:lnTo>
                  <a:pt x="9144000" y="813041"/>
                </a:lnTo>
                <a:lnTo>
                  <a:pt x="0" y="813041"/>
                </a:lnTo>
                <a:lnTo>
                  <a:pt x="0" y="0"/>
                </a:lnTo>
                <a:close/>
              </a:path>
            </a:pathLst>
          </a:custGeom>
          <a:solidFill>
            <a:srgbClr val="1F49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94375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Coast </a:t>
            </a:r>
            <a:r>
              <a:rPr spc="-5" dirty="0"/>
              <a:t>Community College</a:t>
            </a:r>
            <a:r>
              <a:rPr spc="10" dirty="0"/>
              <a:t> </a:t>
            </a:r>
            <a:r>
              <a:rPr spc="-10" dirty="0"/>
              <a:t>District</a:t>
            </a:r>
          </a:p>
          <a:p>
            <a:pPr marL="6552565">
              <a:lnSpc>
                <a:spcPct val="100000"/>
              </a:lnSpc>
              <a:spcBef>
                <a:spcPts val="40"/>
              </a:spcBef>
            </a:pPr>
            <a:r>
              <a:rPr sz="2000" b="1" spc="-5" dirty="0">
                <a:latin typeface="Calibri"/>
                <a:cs typeface="Calibri"/>
              </a:rPr>
              <a:t>Split </a:t>
            </a:r>
            <a:r>
              <a:rPr sz="2000" b="1" spc="-10" dirty="0">
                <a:latin typeface="Calibri"/>
                <a:cs typeface="Calibri"/>
              </a:rPr>
              <a:t>Budget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Summary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594" y="4710684"/>
            <a:ext cx="17866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b="1" spc="-5" dirty="0">
                <a:solidFill>
                  <a:srgbClr val="689CDA"/>
                </a:solidFill>
                <a:latin typeface="Calibri"/>
                <a:cs typeface="Calibri"/>
              </a:rPr>
              <a:t>BIANNUAL REPORT: 4/1/24 </a:t>
            </a:r>
            <a:r>
              <a:rPr lang="en-US" sz="800" b="1" dirty="0">
                <a:solidFill>
                  <a:srgbClr val="689CDA"/>
                </a:solidFill>
                <a:latin typeface="Calibri"/>
                <a:cs typeface="Calibri"/>
              </a:rPr>
              <a:t>–</a:t>
            </a:r>
            <a:r>
              <a:rPr lang="en-US" sz="800" b="1" spc="-40" dirty="0">
                <a:solidFill>
                  <a:srgbClr val="689CDA"/>
                </a:solidFill>
                <a:latin typeface="Calibri"/>
                <a:cs typeface="Calibri"/>
              </a:rPr>
              <a:t> 9</a:t>
            </a:r>
            <a:r>
              <a:rPr lang="en-US" sz="800" b="1" spc="-10" dirty="0">
                <a:solidFill>
                  <a:srgbClr val="689CDA"/>
                </a:solidFill>
                <a:latin typeface="Calibri"/>
                <a:cs typeface="Calibri"/>
              </a:rPr>
              <a:t>/30/24</a:t>
            </a:r>
            <a:endParaRPr lang="en-US"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800" b="1" spc="-5" dirty="0">
                <a:solidFill>
                  <a:srgbClr val="689CDA"/>
                </a:solidFill>
                <a:latin typeface="Calibri"/>
                <a:cs typeface="Calibri"/>
              </a:rPr>
              <a:t>Page</a:t>
            </a:r>
            <a:r>
              <a:rPr sz="800" b="1" spc="-15" dirty="0">
                <a:solidFill>
                  <a:srgbClr val="689CDA"/>
                </a:solidFill>
                <a:latin typeface="Calibri"/>
                <a:cs typeface="Calibri"/>
              </a:rPr>
              <a:t> </a:t>
            </a:r>
            <a:r>
              <a:rPr lang="en-US" sz="800" b="1" spc="-15" dirty="0">
                <a:solidFill>
                  <a:srgbClr val="689CDA"/>
                </a:solidFill>
                <a:latin typeface="Calibri"/>
                <a:cs typeface="Calibri"/>
              </a:rPr>
              <a:t>4</a:t>
            </a:r>
            <a:endParaRPr sz="800" dirty="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713561"/>
              </p:ext>
            </p:extLst>
          </p:nvPr>
        </p:nvGraphicFramePr>
        <p:xfrm>
          <a:off x="326396" y="926702"/>
          <a:ext cx="8486775" cy="36728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05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9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3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9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Project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R="631190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sz="1000" b="1" spc="-6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Budget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Non-Measure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Measure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1F49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CCC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EE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GG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Ctr.</a:t>
                      </a:r>
                      <a:r>
                        <a:rPr sz="10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Boiler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R="676275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spc="0" dirty="0">
                          <a:latin typeface="Calibri"/>
                          <a:cs typeface="Calibri"/>
                        </a:rPr>
                        <a:t>$1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270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52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5</a:t>
                      </a: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$512,011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$758,514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GWC Language Arts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Complex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R="643890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spc="0" dirty="0">
                          <a:latin typeface="Calibri"/>
                          <a:cs typeface="Calibri"/>
                        </a:rPr>
                        <a:t>$54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675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84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8</a:t>
                      </a: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$19,670,543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$35,005,305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GWC Criminal Justice Training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Center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R="643890" algn="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spc="0" dirty="0">
                          <a:latin typeface="Calibri"/>
                          <a:cs typeface="Calibri"/>
                        </a:rPr>
                        <a:t>$27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765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99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9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$900,000</a:t>
                      </a: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$26,865,999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GWC EE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Exterior Lighting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Retrofit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$513,409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$505,914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$7,495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GWC EE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Interior Lighting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Retrofit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$432,088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$422,013</a:t>
                      </a: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$10,075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GWC Gen Ed Demolition &amp; Nature Park Expansion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$4,500,000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$3,000,000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$1,500,000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765307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GWC Fine Arts Renovation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1651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$35,261,219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$16,004,000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lang="en-US" sz="1000" dirty="0">
                          <a:latin typeface="Calibri"/>
                          <a:cs typeface="Calibri"/>
                        </a:rPr>
                        <a:t>$19,257,219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19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514455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OCC Language/Social Science Building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R="643890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0" dirty="0">
                          <a:latin typeface="Calibri"/>
                          <a:cs typeface="Calibri"/>
                        </a:rPr>
                        <a:t>$74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941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72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8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$30,353,000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$44,588,728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OCC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EE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Exterior Lighting Retrofit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R="67627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0" dirty="0">
                          <a:latin typeface="Calibri"/>
                          <a:cs typeface="Calibri"/>
                        </a:rPr>
                        <a:t>$1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369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09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$679,189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$689,903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OCC SL –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Landscape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Improvements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R="67627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0" dirty="0">
                          <a:latin typeface="Calibri"/>
                          <a:cs typeface="Calibri"/>
                        </a:rPr>
                        <a:t>$1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008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00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$125,000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$883,000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OCC Adams Lot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Repaving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R="676275" algn="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0" dirty="0">
                          <a:latin typeface="Calibri"/>
                          <a:cs typeface="Calibri"/>
                        </a:rPr>
                        <a:t>$1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600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00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0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$100,000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$1,500,000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OCC Chemistry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R="643890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0" dirty="0">
                          <a:latin typeface="Calibri"/>
                          <a:cs typeface="Calibri"/>
                        </a:rPr>
                        <a:t>$44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487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55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3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$20,194,000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$24,293,553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OCC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EE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Campus Sub-metering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Project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R="676275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0" dirty="0">
                          <a:latin typeface="Calibri"/>
                          <a:cs typeface="Calibri"/>
                        </a:rPr>
                        <a:t>$1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311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30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6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$634,000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$677,306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BCB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7970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TOTALS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R="611505" algn="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spc="0" dirty="0">
                          <a:latin typeface="Calibri"/>
                          <a:cs typeface="Calibri"/>
                        </a:rPr>
                        <a:t>249,136,767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93,099,670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$1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56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037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097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10767"/>
            <a:ext cx="9144000" cy="4331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98192" y="4542688"/>
            <a:ext cx="429958" cy="486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144000" cy="813435"/>
          </a:xfrm>
          <a:custGeom>
            <a:avLst/>
            <a:gdLst/>
            <a:ahLst/>
            <a:cxnLst/>
            <a:rect l="l" t="t" r="r" b="b"/>
            <a:pathLst>
              <a:path w="9144000" h="813435">
                <a:moveTo>
                  <a:pt x="0" y="0"/>
                </a:moveTo>
                <a:lnTo>
                  <a:pt x="9144000" y="0"/>
                </a:lnTo>
                <a:lnTo>
                  <a:pt x="9144000" y="813041"/>
                </a:lnTo>
                <a:lnTo>
                  <a:pt x="0" y="813041"/>
                </a:lnTo>
                <a:lnTo>
                  <a:pt x="0" y="0"/>
                </a:lnTo>
                <a:close/>
              </a:path>
            </a:pathLst>
          </a:custGeom>
          <a:solidFill>
            <a:srgbClr val="8EB4E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30059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Coastline</a:t>
            </a:r>
            <a:r>
              <a:rPr spc="-80" dirty="0"/>
              <a:t> </a:t>
            </a:r>
            <a:r>
              <a:rPr spc="-5" dirty="0"/>
              <a:t>College</a:t>
            </a:r>
          </a:p>
          <a:p>
            <a:pPr marL="6797675">
              <a:lnSpc>
                <a:spcPct val="100000"/>
              </a:lnSpc>
              <a:spcBef>
                <a:spcPts val="40"/>
              </a:spcBef>
            </a:pPr>
            <a:r>
              <a:rPr sz="2000" b="1" spc="-20" dirty="0">
                <a:latin typeface="Calibri"/>
                <a:cs typeface="Calibri"/>
              </a:rPr>
              <a:t>Technology</a:t>
            </a:r>
            <a:r>
              <a:rPr sz="2000" b="1" spc="-85" dirty="0">
                <a:latin typeface="Calibri"/>
                <a:cs typeface="Calibri"/>
              </a:rPr>
              <a:t> </a:t>
            </a:r>
            <a:r>
              <a:rPr sz="2000" b="1" spc="-5" dirty="0">
                <a:latin typeface="Calibri"/>
                <a:cs typeface="Calibri"/>
              </a:rPr>
              <a:t>Projects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594" y="4710684"/>
            <a:ext cx="18628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b="1" spc="-5" dirty="0">
                <a:solidFill>
                  <a:srgbClr val="689CDA"/>
                </a:solidFill>
                <a:latin typeface="Calibri"/>
                <a:cs typeface="Calibri"/>
              </a:rPr>
              <a:t>BIANNUAL REPORT: 4/1/24 </a:t>
            </a:r>
            <a:r>
              <a:rPr lang="en-US" sz="800" b="1" dirty="0">
                <a:solidFill>
                  <a:srgbClr val="689CDA"/>
                </a:solidFill>
                <a:latin typeface="Calibri"/>
                <a:cs typeface="Calibri"/>
              </a:rPr>
              <a:t>–</a:t>
            </a:r>
            <a:r>
              <a:rPr lang="en-US" sz="800" b="1" spc="-40" dirty="0">
                <a:solidFill>
                  <a:srgbClr val="689CDA"/>
                </a:solidFill>
                <a:latin typeface="Calibri"/>
                <a:cs typeface="Calibri"/>
              </a:rPr>
              <a:t> 9</a:t>
            </a:r>
            <a:r>
              <a:rPr lang="en-US" sz="800" b="1" spc="-10" dirty="0">
                <a:solidFill>
                  <a:srgbClr val="689CDA"/>
                </a:solidFill>
                <a:latin typeface="Calibri"/>
                <a:cs typeface="Calibri"/>
              </a:rPr>
              <a:t>/30/24</a:t>
            </a:r>
            <a:endParaRPr lang="en-US"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800" b="1" spc="-5" dirty="0">
                <a:solidFill>
                  <a:srgbClr val="689CDA"/>
                </a:solidFill>
                <a:latin typeface="Calibri"/>
                <a:cs typeface="Calibri"/>
              </a:rPr>
              <a:t>Page</a:t>
            </a:r>
            <a:r>
              <a:rPr sz="800" b="1" spc="-15" dirty="0">
                <a:solidFill>
                  <a:srgbClr val="689CDA"/>
                </a:solidFill>
                <a:latin typeface="Calibri"/>
                <a:cs typeface="Calibri"/>
              </a:rPr>
              <a:t> </a:t>
            </a:r>
            <a:r>
              <a:rPr lang="en-US" sz="800" b="1" spc="-15" dirty="0">
                <a:solidFill>
                  <a:srgbClr val="689CDA"/>
                </a:solidFill>
                <a:latin typeface="Calibri"/>
                <a:cs typeface="Calibri"/>
              </a:rPr>
              <a:t>5</a:t>
            </a:r>
            <a:endParaRPr sz="800" dirty="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834722"/>
              </p:ext>
            </p:extLst>
          </p:nvPr>
        </p:nvGraphicFramePr>
        <p:xfrm>
          <a:off x="266552" y="1479395"/>
          <a:ext cx="8592817" cy="12160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36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6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63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4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90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Project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Budget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EB4E3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lang="en-US"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Biannual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Expenses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sz="10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Expended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2222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Balance</a:t>
                      </a:r>
                      <a:r>
                        <a:rPr sz="10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Remaining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EB4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790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TECH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Classroom Technology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Upgrades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$1,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900,015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$1,400,015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500,000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TECH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IT Infrastructure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Improvements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$1,197,065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$1,197,065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TECH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–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Student Kiosks, Wayfinding</a:t>
                      </a:r>
                      <a:r>
                        <a:rPr sz="1000" spc="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spc="-5" dirty="0">
                          <a:latin typeface="Calibri"/>
                          <a:cs typeface="Calibri"/>
                        </a:rPr>
                        <a:t>Signages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1,286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925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$286,925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2095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$1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,000,000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9715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i="1" spc="-5" dirty="0">
                          <a:latin typeface="Calibri"/>
                          <a:cs typeface="Calibri"/>
                        </a:rPr>
                        <a:t>Totals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i="1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b="1" i="1" dirty="0">
                          <a:latin typeface="Calibri"/>
                          <a:cs typeface="Calibri"/>
                        </a:rPr>
                        <a:t>4,384,005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i="1" dirty="0">
                          <a:latin typeface="Calibri"/>
                          <a:cs typeface="Calibri"/>
                        </a:rPr>
                        <a:t>$0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i="1" dirty="0">
                          <a:latin typeface="Calibri"/>
                          <a:cs typeface="Calibri"/>
                        </a:rPr>
                        <a:t>$2,884,005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159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b="1" i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1,500,000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346621" y="1031747"/>
            <a:ext cx="236156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40" dirty="0">
                <a:latin typeface="Calibri"/>
                <a:cs typeface="Calibri"/>
              </a:rPr>
              <a:t>TOTAL </a:t>
            </a:r>
            <a:r>
              <a:rPr sz="1400" b="1" spc="-15" dirty="0">
                <a:latin typeface="Calibri"/>
                <a:cs typeface="Calibri"/>
              </a:rPr>
              <a:t>ALLOCATION: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$</a:t>
            </a:r>
            <a:r>
              <a:rPr lang="en-US" sz="1400" b="1" dirty="0">
                <a:latin typeface="Calibri"/>
                <a:cs typeface="Calibri"/>
              </a:rPr>
              <a:t>4,384,005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7793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10767"/>
            <a:ext cx="9144000" cy="4331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5093" y="618235"/>
            <a:ext cx="2489200" cy="597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dirty="0"/>
              <a:t>Golden </a:t>
            </a:r>
            <a:r>
              <a:rPr spc="-25" dirty="0"/>
              <a:t>West</a:t>
            </a:r>
            <a:r>
              <a:rPr spc="-10" dirty="0"/>
              <a:t> </a:t>
            </a:r>
            <a:r>
              <a:rPr spc="-5" dirty="0"/>
              <a:t>College</a:t>
            </a:r>
          </a:p>
          <a:p>
            <a:pPr marL="12700">
              <a:lnSpc>
                <a:spcPts val="2370"/>
              </a:lnSpc>
            </a:pPr>
            <a:r>
              <a:rPr sz="2000" b="1" spc="-5" dirty="0">
                <a:latin typeface="Calibri"/>
                <a:cs typeface="Calibri"/>
              </a:rPr>
              <a:t>Language Arts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Complex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4915" y="1729740"/>
            <a:ext cx="4345165" cy="258692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1853564">
              <a:lnSpc>
                <a:spcPct val="149300"/>
              </a:lnSpc>
              <a:spcBef>
                <a:spcPts val="11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Current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Phase: </a:t>
            </a:r>
            <a:r>
              <a:rPr lang="en-US" sz="1400" spc="-5" dirty="0">
                <a:solidFill>
                  <a:srgbClr val="FFFFFF"/>
                </a:solidFill>
                <a:latin typeface="Calibri"/>
                <a:cs typeface="Calibri"/>
              </a:rPr>
              <a:t>Financial Closing</a:t>
            </a:r>
          </a:p>
          <a:p>
            <a:pPr marL="12700" marR="1853564">
              <a:lnSpc>
                <a:spcPct val="149300"/>
              </a:lnSpc>
              <a:spcBef>
                <a:spcPts val="11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Architect: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HMC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Architects 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Contractor: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Multi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Prime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Construction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Manager: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Sundt</a:t>
            </a:r>
            <a:r>
              <a:rPr sz="1400" spc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Construction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 marL="12700" marR="5080" indent="-635">
              <a:lnSpc>
                <a:spcPct val="101400"/>
              </a:lnSpc>
              <a:spcBef>
                <a:spcPts val="1240"/>
              </a:spcBef>
            </a:pP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Construction of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new three-story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65,500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square </a:t>
            </a:r>
            <a:r>
              <a:rPr sz="1400" spc="-15" dirty="0">
                <a:solidFill>
                  <a:srgbClr val="FFFFFF"/>
                </a:solidFill>
                <a:latin typeface="Calibri"/>
                <a:cs typeface="Calibri"/>
              </a:rPr>
              <a:t>foot 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instructional facility to replace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60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year old social sciences  classrooms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and 50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year old </a:t>
            </a:r>
            <a:r>
              <a:rPr sz="1400" spc="-10" dirty="0">
                <a:solidFill>
                  <a:srgbClr val="FFFFFF"/>
                </a:solidFill>
                <a:latin typeface="Calibri"/>
                <a:cs typeface="Calibri"/>
              </a:rPr>
              <a:t>literature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languages 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building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798834" y="0"/>
            <a:ext cx="4345165" cy="5143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26734" y="157988"/>
            <a:ext cx="2489835" cy="5975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5465">
              <a:lnSpc>
                <a:spcPts val="2130"/>
              </a:lnSpc>
              <a:spcBef>
                <a:spcPts val="100"/>
              </a:spcBef>
            </a:pPr>
            <a:r>
              <a:rPr dirty="0"/>
              <a:t>Golden </a:t>
            </a:r>
            <a:r>
              <a:rPr spc="-25" dirty="0"/>
              <a:t>West</a:t>
            </a:r>
            <a:r>
              <a:rPr spc="-80" dirty="0"/>
              <a:t> </a:t>
            </a:r>
            <a:r>
              <a:rPr spc="-5" dirty="0"/>
              <a:t>College</a:t>
            </a:r>
          </a:p>
          <a:p>
            <a:pPr marL="12700">
              <a:lnSpc>
                <a:spcPts val="2370"/>
              </a:lnSpc>
            </a:pPr>
            <a:r>
              <a:rPr sz="2000" b="1" spc="-5" dirty="0">
                <a:latin typeface="Calibri"/>
                <a:cs typeface="Calibri"/>
              </a:rPr>
              <a:t>Language Arts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Complex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E6266-A0CC-36FB-6004-7C5A39A36B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" r="1990"/>
          <a:stretch/>
        </p:blipFill>
        <p:spPr>
          <a:xfrm>
            <a:off x="88252" y="749529"/>
            <a:ext cx="2888675" cy="4146176"/>
          </a:xfrm>
          <a:prstGeom prst="rect">
            <a:avLst/>
          </a:prstGeom>
        </p:spPr>
      </p:pic>
      <p:pic>
        <p:nvPicPr>
          <p:cNvPr id="6" name="Picture 5" descr="A building with a staircase and a glass roof&#10;&#10;Description automatically generated with medium confidence">
            <a:extLst>
              <a:ext uri="{FF2B5EF4-FFF2-40B4-BE49-F238E27FC236}">
                <a16:creationId xmlns:a16="http://schemas.microsoft.com/office/drawing/2014/main" id="{1A6234C8-2C93-5FCF-CDC2-086CD0F557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5"/>
          <a:stretch/>
        </p:blipFill>
        <p:spPr>
          <a:xfrm>
            <a:off x="6031486" y="749529"/>
            <a:ext cx="2985083" cy="4146176"/>
          </a:xfrm>
          <a:prstGeom prst="rect">
            <a:avLst/>
          </a:prstGeom>
        </p:spPr>
      </p:pic>
      <p:pic>
        <p:nvPicPr>
          <p:cNvPr id="8" name="Picture 7" descr="A group of people cutting a red ribbon&#10;&#10;Description automatically generated">
            <a:extLst>
              <a:ext uri="{FF2B5EF4-FFF2-40B4-BE49-F238E27FC236}">
                <a16:creationId xmlns:a16="http://schemas.microsoft.com/office/drawing/2014/main" id="{65B949EB-3B00-3E22-D450-F1157039EA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66" y="749529"/>
            <a:ext cx="2901443" cy="414617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22375"/>
            <a:ext cx="9144000" cy="4419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598192" y="4542688"/>
            <a:ext cx="429958" cy="486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" y="0"/>
            <a:ext cx="9144000" cy="723265"/>
          </a:xfrm>
          <a:custGeom>
            <a:avLst/>
            <a:gdLst/>
            <a:ahLst/>
            <a:cxnLst/>
            <a:rect l="l" t="t" r="r" b="b"/>
            <a:pathLst>
              <a:path w="9144000" h="723265">
                <a:moveTo>
                  <a:pt x="0" y="0"/>
                </a:moveTo>
                <a:lnTo>
                  <a:pt x="9143997" y="0"/>
                </a:lnTo>
                <a:lnTo>
                  <a:pt x="9143997" y="723085"/>
                </a:lnTo>
                <a:lnTo>
                  <a:pt x="0" y="723085"/>
                </a:lnTo>
                <a:lnTo>
                  <a:pt x="0" y="0"/>
                </a:lnTo>
                <a:close/>
              </a:path>
            </a:pathLst>
          </a:custGeom>
          <a:solidFill>
            <a:srgbClr val="7793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533262" y="11684"/>
            <a:ext cx="2489835" cy="609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5465">
              <a:lnSpc>
                <a:spcPct val="100000"/>
              </a:lnSpc>
              <a:spcBef>
                <a:spcPts val="100"/>
              </a:spcBef>
            </a:pPr>
            <a:r>
              <a:rPr dirty="0"/>
              <a:t>Golden </a:t>
            </a:r>
            <a:r>
              <a:rPr spc="-25" dirty="0"/>
              <a:t>West</a:t>
            </a:r>
            <a:r>
              <a:rPr spc="-80" dirty="0"/>
              <a:t> </a:t>
            </a:r>
            <a:r>
              <a:rPr spc="-5" dirty="0"/>
              <a:t>College</a:t>
            </a: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2000" b="1" spc="-5" dirty="0">
                <a:latin typeface="Calibri"/>
                <a:cs typeface="Calibri"/>
              </a:rPr>
              <a:t>Language Arts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Complex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4594" y="4710684"/>
            <a:ext cx="171040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b="1" spc="-5" dirty="0">
                <a:solidFill>
                  <a:srgbClr val="689CDA"/>
                </a:solidFill>
                <a:latin typeface="Calibri"/>
                <a:cs typeface="Calibri"/>
              </a:rPr>
              <a:t>BIANNUAL REPORT: 4/1/24 </a:t>
            </a:r>
            <a:r>
              <a:rPr lang="en-US" sz="800" b="1" dirty="0">
                <a:solidFill>
                  <a:srgbClr val="689CDA"/>
                </a:solidFill>
                <a:latin typeface="Calibri"/>
                <a:cs typeface="Calibri"/>
              </a:rPr>
              <a:t>–</a:t>
            </a:r>
            <a:r>
              <a:rPr lang="en-US" sz="800" b="1" spc="-40" dirty="0">
                <a:solidFill>
                  <a:srgbClr val="689CDA"/>
                </a:solidFill>
                <a:latin typeface="Calibri"/>
                <a:cs typeface="Calibri"/>
              </a:rPr>
              <a:t> 9</a:t>
            </a:r>
            <a:r>
              <a:rPr lang="en-US" sz="800" b="1" spc="-10" dirty="0">
                <a:solidFill>
                  <a:srgbClr val="689CDA"/>
                </a:solidFill>
                <a:latin typeface="Calibri"/>
                <a:cs typeface="Calibri"/>
              </a:rPr>
              <a:t>/30/24</a:t>
            </a:r>
            <a:endParaRPr lang="en-US" sz="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800" b="1" spc="-5" dirty="0">
                <a:solidFill>
                  <a:srgbClr val="689CDA"/>
                </a:solidFill>
                <a:latin typeface="Calibri"/>
                <a:cs typeface="Calibri"/>
              </a:rPr>
              <a:t>Page</a:t>
            </a:r>
            <a:r>
              <a:rPr sz="800" b="1" spc="-15" dirty="0">
                <a:solidFill>
                  <a:srgbClr val="689CDA"/>
                </a:solidFill>
                <a:latin typeface="Calibri"/>
                <a:cs typeface="Calibri"/>
              </a:rPr>
              <a:t> </a:t>
            </a:r>
            <a:r>
              <a:rPr lang="en-US" sz="800" b="1" spc="-10" dirty="0">
                <a:solidFill>
                  <a:srgbClr val="689CDA"/>
                </a:solidFill>
                <a:latin typeface="Calibri"/>
                <a:cs typeface="Calibri"/>
              </a:rPr>
              <a:t>8</a:t>
            </a:r>
            <a:endParaRPr sz="800" dirty="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253649"/>
              </p:ext>
            </p:extLst>
          </p:nvPr>
        </p:nvGraphicFramePr>
        <p:xfrm>
          <a:off x="745019" y="1102363"/>
          <a:ext cx="7969249" cy="17030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9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00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06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38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Budget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lang="en-US"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Biannual</a:t>
                      </a: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Expenses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</a:t>
                      </a:r>
                      <a:r>
                        <a:rPr sz="12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Expended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F6228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Balance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Remaining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Construction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$25,517,672</a:t>
                      </a: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lang="en-US" sz="1000" dirty="0">
                          <a:latin typeface="+mn-lt"/>
                          <a:cs typeface="Calibri"/>
                        </a:rPr>
                        <a:t>$2,317,964</a:t>
                      </a:r>
                      <a:endParaRPr sz="1000" dirty="0">
                        <a:solidFill>
                          <a:srgbClr val="FF0000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22,514,094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3,003,578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Soft Cost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$5,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60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9,285</a:t>
                      </a: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$33,847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5,600,191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$9,094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04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FFE/IT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$2,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898,348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4604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2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rgbClr val="FF0000"/>
                          </a:solidFill>
                          <a:latin typeface="+mn-lt"/>
                          <a:cs typeface="Calibri"/>
                        </a:rPr>
                        <a:t>($28,566)</a:t>
                      </a: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2,811,323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50"/>
                        </a:spcBef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$87,025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Contingency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980,000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980,000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3845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TOTAL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$35,005,305</a:t>
                      </a: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000" dirty="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latin typeface="Calibri"/>
                          <a:cs typeface="Calibri"/>
                        </a:rPr>
                        <a:t>2,323,245</a:t>
                      </a:r>
                      <a:endParaRPr sz="1000" dirty="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30,925,608</a:t>
                      </a:r>
                      <a:endParaRPr sz="1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4,079,697</a:t>
                      </a:r>
                    </a:p>
                  </a:txBody>
                  <a:tcPr marL="0" marR="0" marT="717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45019" y="2892703"/>
          <a:ext cx="2955925" cy="17024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8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74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320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Start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3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Design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August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2018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1000" b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Review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August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2019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dirty="0">
                          <a:latin typeface="Calibri"/>
                          <a:cs typeface="Calibri"/>
                        </a:rPr>
                        <a:t>Bidding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November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2020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Construction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January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2021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b="1" spc="-10" dirty="0">
                          <a:latin typeface="Calibri"/>
                          <a:cs typeface="Calibri"/>
                        </a:rPr>
                        <a:t>Project</a:t>
                      </a:r>
                      <a:r>
                        <a:rPr sz="1000" b="1" spc="-5" dirty="0">
                          <a:latin typeface="Calibri"/>
                          <a:cs typeface="Calibri"/>
                        </a:rPr>
                        <a:t> Completion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sz="10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2023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2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204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b="1" spc="-5" dirty="0">
                          <a:latin typeface="Calibri"/>
                          <a:cs typeface="Calibri"/>
                        </a:rPr>
                        <a:t>Closeout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000" spc="-5" dirty="0">
                          <a:latin typeface="Calibri"/>
                          <a:cs typeface="Calibri"/>
                        </a:rPr>
                        <a:t>August </a:t>
                      </a:r>
                      <a:r>
                        <a:rPr sz="1000" dirty="0">
                          <a:latin typeface="Calibri"/>
                          <a:cs typeface="Calibri"/>
                        </a:rPr>
                        <a:t>2023</a:t>
                      </a:r>
                      <a:endParaRPr sz="10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356857" y="1107368"/>
            <a:ext cx="369570" cy="1705610"/>
          </a:xfrm>
          <a:custGeom>
            <a:avLst/>
            <a:gdLst/>
            <a:ahLst/>
            <a:cxnLst/>
            <a:rect l="l" t="t" r="r" b="b"/>
            <a:pathLst>
              <a:path w="369570" h="1705610">
                <a:moveTo>
                  <a:pt x="0" y="1705533"/>
                </a:moveTo>
                <a:lnTo>
                  <a:pt x="0" y="0"/>
                </a:lnTo>
                <a:lnTo>
                  <a:pt x="369328" y="0"/>
                </a:lnTo>
                <a:lnTo>
                  <a:pt x="369328" y="1705533"/>
                </a:lnTo>
                <a:lnTo>
                  <a:pt x="0" y="17055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88116" y="1551039"/>
            <a:ext cx="304800" cy="81788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DG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56857" y="2899050"/>
            <a:ext cx="369570" cy="1706880"/>
          </a:xfrm>
          <a:custGeom>
            <a:avLst/>
            <a:gdLst/>
            <a:ahLst/>
            <a:cxnLst/>
            <a:rect l="l" t="t" r="r" b="b"/>
            <a:pathLst>
              <a:path w="369570" h="1706879">
                <a:moveTo>
                  <a:pt x="0" y="1706879"/>
                </a:moveTo>
                <a:lnTo>
                  <a:pt x="0" y="0"/>
                </a:lnTo>
                <a:lnTo>
                  <a:pt x="369328" y="0"/>
                </a:lnTo>
                <a:lnTo>
                  <a:pt x="369328" y="1706879"/>
                </a:lnTo>
                <a:lnTo>
                  <a:pt x="0" y="17068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88116" y="3246517"/>
            <a:ext cx="304800" cy="1012190"/>
          </a:xfrm>
          <a:prstGeom prst="rect">
            <a:avLst/>
          </a:prstGeom>
        </p:spPr>
        <p:txBody>
          <a:bodyPr vert="vert270" wrap="square" lIns="0" tIns="12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SCHEDULE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01368" y="2925572"/>
            <a:ext cx="4399915" cy="10926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200" b="1" spc="-10" dirty="0">
                <a:latin typeface="Calibri"/>
                <a:cs typeface="Calibri"/>
              </a:rPr>
              <a:t>Status Update: </a:t>
            </a:r>
            <a:r>
              <a:rPr lang="en-US" sz="1200" spc="-10" dirty="0">
                <a:latin typeface="Calibri"/>
                <a:cs typeface="Calibri"/>
              </a:rPr>
              <a:t>Project is completed. Final DSA closeout nearing completion.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z="1200" spc="-10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z="1250" dirty="0">
              <a:latin typeface="Times New Roman"/>
              <a:cs typeface="Times New Roman"/>
            </a:endParaRPr>
          </a:p>
          <a:p>
            <a:pPr marL="12700" marR="24765">
              <a:lnSpc>
                <a:spcPct val="100000"/>
              </a:lnSpc>
            </a:pPr>
            <a:r>
              <a:rPr sz="1000" spc="-5" dirty="0">
                <a:latin typeface="Calibri"/>
                <a:cs typeface="Calibri"/>
              </a:rPr>
              <a:t>*The Language Arts Complex is </a:t>
            </a:r>
            <a:r>
              <a:rPr sz="1000" dirty="0">
                <a:latin typeface="Calibri"/>
                <a:cs typeface="Calibri"/>
              </a:rPr>
              <a:t>a 50/50 </a:t>
            </a:r>
            <a:r>
              <a:rPr sz="1000" spc="-5" dirty="0">
                <a:latin typeface="Calibri"/>
                <a:cs typeface="Calibri"/>
              </a:rPr>
              <a:t>state funded project. Total project funding is  captured in the split budget summary</a:t>
            </a:r>
            <a:r>
              <a:rPr sz="1000" spc="0" dirty="0">
                <a:latin typeface="Calibri"/>
                <a:cs typeface="Calibri"/>
              </a:rPr>
              <a:t> </a:t>
            </a:r>
            <a:r>
              <a:rPr sz="1000" spc="-5" dirty="0">
                <a:latin typeface="Calibri"/>
                <a:cs typeface="Calibri"/>
              </a:rPr>
              <a:t>slide.</a:t>
            </a:r>
            <a:r>
              <a:rPr lang="en-US" sz="1000" spc="-5" dirty="0">
                <a:latin typeface="Calibri"/>
                <a:cs typeface="Calibri"/>
              </a:rPr>
              <a:t> </a:t>
            </a:r>
            <a:endParaRPr sz="10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solidFill>
            <a:srgbClr val="7793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810767"/>
            <a:ext cx="9144000" cy="43312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5092" y="618235"/>
            <a:ext cx="3571107" cy="8976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0"/>
              </a:lnSpc>
              <a:spcBef>
                <a:spcPts val="100"/>
              </a:spcBef>
            </a:pPr>
            <a:r>
              <a:rPr dirty="0"/>
              <a:t>Golden </a:t>
            </a:r>
            <a:r>
              <a:rPr spc="-25" dirty="0"/>
              <a:t>West</a:t>
            </a:r>
            <a:r>
              <a:rPr spc="-10" dirty="0"/>
              <a:t> </a:t>
            </a:r>
            <a:r>
              <a:rPr spc="-5" dirty="0"/>
              <a:t>College</a:t>
            </a:r>
          </a:p>
          <a:p>
            <a:pPr marL="12700">
              <a:lnSpc>
                <a:spcPts val="2370"/>
              </a:lnSpc>
            </a:pPr>
            <a:r>
              <a:rPr lang="en-US" sz="2000" b="1" spc="-5" dirty="0">
                <a:latin typeface="Calibri"/>
                <a:cs typeface="Calibri"/>
              </a:rPr>
              <a:t>General Education Demolition and Nature Park Expansion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4915" y="1729740"/>
            <a:ext cx="4147185" cy="235647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1853564">
              <a:lnSpc>
                <a:spcPct val="149300"/>
              </a:lnSpc>
              <a:spcBef>
                <a:spcPts val="110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Current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Phase: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In Construction 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Architect: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HMC 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Architects 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Contractor: </a:t>
            </a:r>
            <a:r>
              <a:rPr sz="1400" dirty="0">
                <a:solidFill>
                  <a:srgbClr val="FFFFFF"/>
                </a:solidFill>
                <a:latin typeface="Calibri"/>
                <a:cs typeface="Calibri"/>
              </a:rPr>
              <a:t>Multi</a:t>
            </a:r>
            <a:r>
              <a:rPr lang="en-US" sz="14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400" spc="-5" dirty="0">
                <a:solidFill>
                  <a:srgbClr val="FFFFFF"/>
                </a:solidFill>
                <a:latin typeface="Calibri"/>
                <a:cs typeface="Calibri"/>
              </a:rPr>
              <a:t>Prime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Construction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Manager: </a:t>
            </a:r>
            <a:r>
              <a:rPr lang="en-US" sz="1400" spc="-5" dirty="0">
                <a:solidFill>
                  <a:srgbClr val="FFFFFF"/>
                </a:solidFill>
                <a:latin typeface="Calibri"/>
                <a:cs typeface="Calibri"/>
              </a:rPr>
              <a:t>N/A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 dirty="0">
              <a:latin typeface="Times New Roman"/>
              <a:cs typeface="Times New Roman"/>
            </a:endParaRPr>
          </a:p>
          <a:p>
            <a:pPr marL="12700" marR="5080" indent="-635">
              <a:lnSpc>
                <a:spcPct val="101400"/>
              </a:lnSpc>
              <a:spcBef>
                <a:spcPts val="1240"/>
              </a:spcBef>
            </a:pPr>
            <a:r>
              <a:rPr lang="en-US" sz="1400" spc="-5" dirty="0">
                <a:solidFill>
                  <a:srgbClr val="FFFFFF"/>
                </a:solidFill>
                <a:latin typeface="Calibri"/>
                <a:cs typeface="Calibri"/>
              </a:rPr>
              <a:t>Demolition of the existing Golden West College General Education Building and New Site Work Improvements to expand access and usage of the existing Nature Garden.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9F990D-AF10-3ECB-6F97-EBA0C623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440" y="361950"/>
            <a:ext cx="4485746" cy="4300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7892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42432</TotalTime>
  <Words>1393</Words>
  <Application>Microsoft Office PowerPoint</Application>
  <PresentationFormat>On-screen Show (16:9)</PresentationFormat>
  <Paragraphs>396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 Narrow</vt:lpstr>
      <vt:lpstr>Calibri</vt:lpstr>
      <vt:lpstr>Times New Roman</vt:lpstr>
      <vt:lpstr>Office Theme</vt:lpstr>
      <vt:lpstr>PowerPoint Presentation</vt:lpstr>
      <vt:lpstr>Coast Community College District Program Summary</vt:lpstr>
      <vt:lpstr>Coast Community College District Program Summary</vt:lpstr>
      <vt:lpstr>Coast Community College District Split Budget Summary</vt:lpstr>
      <vt:lpstr>Coastline College Technology Projects</vt:lpstr>
      <vt:lpstr>Golden West College Language Arts Complex</vt:lpstr>
      <vt:lpstr>Golden West College Language Arts Complex</vt:lpstr>
      <vt:lpstr>Golden West College Language Arts Complex</vt:lpstr>
      <vt:lpstr>Golden West College General Education Demolition and Nature Park Expansion</vt:lpstr>
      <vt:lpstr>Golden West College General Education Demolition and Nature Park Expansion</vt:lpstr>
      <vt:lpstr>Golden West College General Education Demolition and Nature Park Expansion</vt:lpstr>
      <vt:lpstr>Golden West College Fine Arts Renovation</vt:lpstr>
      <vt:lpstr>Golden West College Fine Arts Renovation</vt:lpstr>
      <vt:lpstr>Golden West College Fine Arts Renovation</vt:lpstr>
      <vt:lpstr>Orange Coast College Chemistry</vt:lpstr>
      <vt:lpstr>PowerPoint Presentation</vt:lpstr>
      <vt:lpstr>Orange Coast College Chemistry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McNevin, Brett</dc:creator>
  <cp:lastModifiedBy>Triggs, Rosalie</cp:lastModifiedBy>
  <cp:revision>57</cp:revision>
  <cp:lastPrinted>2025-02-12T22:05:02Z</cp:lastPrinted>
  <dcterms:created xsi:type="dcterms:W3CDTF">2022-06-08T15:35:24Z</dcterms:created>
  <dcterms:modified xsi:type="dcterms:W3CDTF">2025-02-26T18:59:04Z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2022-05-12T00:00:00Z</vt:filetime>
  </property>
  <property fmtid="{D5CDD505-2E9C-101B-9397-08002B2CF9AE}" pid="3" name="LastSaved">
    <vt:filetime>2022-06-08T00:00:00Z</vt:filetime>
  </property>
</Properties>
</file>